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73" r:id="rId8"/>
    <p:sldId id="261" r:id="rId9"/>
    <p:sldId id="264" r:id="rId10"/>
    <p:sldId id="274" r:id="rId11"/>
    <p:sldId id="266" r:id="rId12"/>
    <p:sldId id="268" r:id="rId13"/>
    <p:sldId id="267" r:id="rId14"/>
    <p:sldId id="270" r:id="rId15"/>
    <p:sldId id="265" r:id="rId16"/>
    <p:sldId id="272" r:id="rId17"/>
    <p:sldId id="262" r:id="rId18"/>
    <p:sldId id="271" r:id="rId19"/>
    <p:sldId id="263" r:id="rId20"/>
    <p:sldId id="275" r:id="rId21"/>
    <p:sldId id="279" r:id="rId22"/>
    <p:sldId id="276" r:id="rId23"/>
    <p:sldId id="277" r:id="rId24"/>
    <p:sldId id="278" r:id="rId25"/>
    <p:sldId id="281" r:id="rId26"/>
    <p:sldId id="280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omask" initials="s" lastIdx="1" clrIdx="0">
    <p:extLst>
      <p:ext uri="{19B8F6BF-5375-455C-9EA6-DF929625EA0E}">
        <p15:presenceInfo xmlns:p15="http://schemas.microsoft.com/office/powerpoint/2012/main" userId="stomas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E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39" d="100"/>
          <a:sy n="39" d="100"/>
        </p:scale>
        <p:origin x="86" y="11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11/4/2014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24.jpeg"/><Relationship Id="rId4" Type="http://schemas.openxmlformats.org/officeDocument/2006/relationships/hyperlink" Target="http://hu.wikipedia.org/wiki/F%C3%A1jl:IZM_Silicon_Micropump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hu/url?sa=i&amp;rct=j&amp;q=&amp;esrc=s&amp;frm=1&amp;source=images&amp;cd=&amp;cad=rja&amp;docid=CE2KuYY9XnhbsM&amp;tbnid=MzASiLIhGM-KVM:&amp;ved=0CAUQjRw&amp;url=http://www.parodont.hu/fogbeultetes-implantatum&amp;ei=3ok8Utm0LYPZtAb4j4DgCw&amp;bvm=bv.52434380,d.Yms&amp;psig=AFQjCNGJQoBSNpkAXyv3SuX2EU8fobQjQg&amp;ust=137978556040814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2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hyperlink" Target="http://www.google.hu/url?sa=i&amp;rct=j&amp;q=&amp;esrc=s&amp;source=images&amp;cd=&amp;cad=rja&amp;docid=OwyuqqYw-QDLlM&amp;tbnid=JoD1DXkQYAbLmM:&amp;ved=0CAUQjRw&amp;url=http://www.21stcentech.com/headlines-leadless-heart-pacemaker-making-debut-europe/&amp;ei=H8YJU--uH4GPtQa5-YHQDg&amp;bvm=bv.61725948,d.Yms&amp;psig=AFQjCNETJDOyJw7s_lOTWktzbaJNsJ7FYw&amp;ust=1393235512594106" TargetMode="Externa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hyperlink" Target="http://hu.wikipedia.org/wiki/F%C3%A1jl:IZM_Silicon_Micropump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hyperlink" Target="http://www.google.hu/url?sa=i&amp;rct=j&amp;q=&amp;esrc=s&amp;source=images&amp;cd=&amp;cad=rja&amp;docid=kuWFMmtvFL5pBM&amp;tbnid=X4jdOfkiVEMu0M:&amp;ved=0CAUQjRw&amp;url=http://www.implantable-device.com/2011/12/27/why-do-so-many-novel-implantables-use-a-boxy-enclosure/&amp;ei=H8MDU733IcKctQbIkYDYAQ&amp;bvm=bv.61535280,d.Yms&amp;psig=AFQjCNE3JztBQipKV0V6Cw7rVcDDoVscHw&amp;ust=139284187344862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www.google.hu/url?sa=i&amp;rct=j&amp;q=&amp;esrc=s&amp;source=images&amp;cd=&amp;docid=58cl8uSbExI0vM&amp;tbnid=ALwpkqRsZMfohM:&amp;ved=0CAUQjRw&amp;url=https://www.medgadget.com/etc/page/5&amp;ei=c8MDU9-uDcnqswbDioG4Cg&amp;bvm=bv.61535280,d.Yms&amp;psig=AFQjCNE3JztBQipKV0V6Cw7rVcDDoVscHw&amp;ust=1392841873448628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google.hu/url?sa=i&amp;rct=j&amp;q=&amp;esrc=s&amp;source=images&amp;cd=&amp;cad=rja&amp;docid=ugJ5TPd1Bcsw8M&amp;tbnid=VX1kzzUd6rzvEM:&amp;ved=0CAUQjRw&amp;url=http://inventorspot.com/articles/heartpowered_pacemaker_8238&amp;ei=b8YDU8-_DIrDtAafjICgBw&amp;bvm=bv.61535280,d.Yms&amp;psig=AFQjCNH_cn9Cnpre-wWiiyErwEY9UH4dyg&amp;ust=139284234517244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hu/url?sa=i&amp;rct=j&amp;q=&amp;esrc=s&amp;source=images&amp;cd=&amp;cad=rja&amp;docid=8DUtuuXjZG5dAM&amp;tbnid=_iYqQqqG7FKTsM:&amp;ved=0CAUQjRw&amp;url=http://todaysseniorsnetwork.com/blood_pressue_device.htm&amp;ei=vsUDU4DkJsaftAartYGgBw&amp;bvm=bv.61535280,d.Yms&amp;psig=AFQjCNH_cn9Cnpre-wWiiyErwEY9UH4dyg&amp;ust=1392842345172444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9.jpeg"/><Relationship Id="rId4" Type="http://schemas.openxmlformats.org/officeDocument/2006/relationships/hyperlink" Target="http://www.google.hu/url?sa=i&amp;rct=j&amp;q=&amp;esrc=s&amp;source=images&amp;cd=&amp;cad=rja&amp;docid=CZMsu-ympJdsGM&amp;tbnid=0IjS-PnhYWWb9M:&amp;ved=0CAUQjRw&amp;url=http://ducknetweb.blogspot.com/2008/12/implanted-medical-device-to-control.html&amp;ei=_sYDU6fFLsroswbu8YCACQ&amp;bvm=bv.61535280,d.Yms&amp;psig=AFQjCNH_cn9Cnpre-wWiiyErwEY9UH4dyg&amp;ust=1392842345172444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plantable-device.com/2013/08/24/cyberonics-reports-12-4-increase-in-vns-sales-for-fiscal-q1-2014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mplantable-device.com/2013/07/25/boston-scientifics-q2-2013-aimd-results-crm-down-3-neuromodulation-up-21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2234769"/>
          </a:xfrm>
        </p:spPr>
        <p:txBody>
          <a:bodyPr>
            <a:normAutofit/>
          </a:bodyPr>
          <a:lstStyle/>
          <a:p>
            <a:r>
              <a:rPr lang="de-DE" sz="6000" dirty="0" smtClean="0">
                <a:solidFill>
                  <a:schemeClr val="bg1"/>
                </a:solidFill>
              </a:rPr>
              <a:t>Bio Interface </a:t>
            </a:r>
            <a:r>
              <a:rPr lang="de-DE" sz="3600" dirty="0" smtClean="0">
                <a:solidFill>
                  <a:schemeClr val="bg1"/>
                </a:solidFill>
              </a:rPr>
              <a:t>und</a:t>
            </a:r>
            <a:r>
              <a:rPr lang="de-DE" sz="6000" dirty="0" smtClean="0">
                <a:solidFill>
                  <a:schemeClr val="bg1"/>
                </a:solidFill>
              </a:rPr>
              <a:t> </a:t>
            </a:r>
            <a:br>
              <a:rPr lang="de-DE" sz="6000" dirty="0" smtClean="0">
                <a:solidFill>
                  <a:schemeClr val="bg1"/>
                </a:solidFill>
              </a:rPr>
            </a:br>
            <a:r>
              <a:rPr lang="de-DE" sz="6000" dirty="0">
                <a:solidFill>
                  <a:schemeClr val="bg1"/>
                </a:solidFill>
              </a:rPr>
              <a:t> </a:t>
            </a:r>
            <a:r>
              <a:rPr lang="de-DE" sz="6000" dirty="0" smtClean="0">
                <a:solidFill>
                  <a:schemeClr val="bg1"/>
                </a:solidFill>
              </a:rPr>
              <a:t>                Cyber Prot</a:t>
            </a:r>
            <a:endParaRPr lang="de-DE" sz="6000" dirty="0">
              <a:solidFill>
                <a:schemeClr val="bg1"/>
              </a:solidFill>
            </a:endParaRPr>
          </a:p>
        </p:txBody>
      </p:sp>
      <p:sp useBgFill="1"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</a:rPr>
              <a:t>                                                 </a:t>
            </a:r>
            <a:r>
              <a:rPr lang="de-DE" sz="2800" dirty="0" smtClean="0">
                <a:solidFill>
                  <a:schemeClr val="bg1"/>
                </a:solidFill>
              </a:rPr>
              <a:t>Arpad Dani , MD PhD</a:t>
            </a:r>
          </a:p>
          <a:p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02. 2014 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b="1" dirty="0" smtClean="0"/>
              <a:t>AIMD</a:t>
            </a:r>
            <a:r>
              <a:rPr lang="de-DE" b="1" dirty="0" smtClean="0"/>
              <a:t> - </a:t>
            </a:r>
            <a:r>
              <a:rPr lang="de-DE" sz="3200" b="1" dirty="0" smtClean="0"/>
              <a:t>Probleme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00B0F0"/>
                </a:solidFill>
              </a:rPr>
              <a:t>zu viel &gt; </a:t>
            </a:r>
            <a:r>
              <a:rPr lang="de-DE" sz="1600" b="1" dirty="0" smtClean="0">
                <a:solidFill>
                  <a:srgbClr val="00B0F0"/>
                </a:solidFill>
              </a:rPr>
              <a:t>15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00B0F0"/>
                </a:solidFill>
              </a:rPr>
              <a:t>Monofunkzionalität (</a:t>
            </a:r>
            <a:r>
              <a:rPr lang="de-DE" sz="1600" b="1" dirty="0" smtClean="0">
                <a:solidFill>
                  <a:srgbClr val="00B0F0"/>
                </a:solidFill>
              </a:rPr>
              <a:t>I Gerät-1 Funktion</a:t>
            </a:r>
            <a:r>
              <a:rPr lang="de-DE" sz="1600" dirty="0" smtClean="0">
                <a:solidFill>
                  <a:srgbClr val="00B0F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00B0F0"/>
                </a:solidFill>
              </a:rPr>
              <a:t>Ähnliche Strukturen (</a:t>
            </a:r>
            <a:r>
              <a:rPr lang="de-DE" sz="1600" b="1" dirty="0" smtClean="0">
                <a:solidFill>
                  <a:srgbClr val="00B0F0"/>
                </a:solidFill>
              </a:rPr>
              <a:t>aktives Teil + Batterie</a:t>
            </a:r>
            <a:r>
              <a:rPr lang="de-DE" sz="1600" dirty="0" smtClean="0">
                <a:solidFill>
                  <a:srgbClr val="00B0F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00B0F0"/>
                </a:solidFill>
              </a:rPr>
              <a:t>Wechsel, oder „Service“ = </a:t>
            </a:r>
            <a:r>
              <a:rPr lang="de-DE" sz="1600" b="1" dirty="0" smtClean="0">
                <a:solidFill>
                  <a:srgbClr val="00B0F0"/>
                </a:solidFill>
              </a:rPr>
              <a:t>Operation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1600" b="1" dirty="0"/>
          </a:p>
          <a:p>
            <a:pPr>
              <a:buFont typeface="Wingdings" panose="05000000000000000000" pitchFamily="2" charset="2"/>
              <a:buChar char="§"/>
            </a:pPr>
            <a:endParaRPr lang="de-DE" sz="1600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1600" b="1" dirty="0" smtClean="0">
                <a:solidFill>
                  <a:srgbClr val="FF0000"/>
                </a:solidFill>
              </a:rPr>
              <a:t>Infektion</a:t>
            </a:r>
            <a:r>
              <a:rPr lang="de-DE" sz="1600" dirty="0" smtClean="0">
                <a:solidFill>
                  <a:srgbClr val="FF0000"/>
                </a:solidFill>
              </a:rPr>
              <a:t> (5%)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 b="1" dirty="0" smtClean="0">
                <a:solidFill>
                  <a:srgbClr val="FF0000"/>
                </a:solidFill>
              </a:rPr>
              <a:t>Anatomie</a:t>
            </a:r>
          </a:p>
          <a:p>
            <a:pPr marL="0" indent="0">
              <a:buNone/>
            </a:pPr>
            <a:endParaRPr lang="de-DE" sz="3200" dirty="0" smtClean="0">
              <a:solidFill>
                <a:srgbClr val="FF00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3266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 smtClean="0"/>
              <a:t>Bio Interface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800" b="1" dirty="0" smtClean="0"/>
              <a:t>Außen und Innen</a:t>
            </a:r>
            <a:endParaRPr lang="de-DE" sz="2800" b="1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Außen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61872" y="2445175"/>
            <a:ext cx="4480560" cy="4105405"/>
          </a:xfrm>
        </p:spPr>
        <p:txBody>
          <a:bodyPr>
            <a:normAutofit/>
          </a:bodyPr>
          <a:lstStyle/>
          <a:p>
            <a:pPr>
              <a:lnSpc>
                <a:spcPct val="10000"/>
              </a:lnSpc>
            </a:pPr>
            <a:endParaRPr lang="de-DE" sz="1200" b="1" dirty="0" smtClean="0"/>
          </a:p>
          <a:p>
            <a:pPr>
              <a:lnSpc>
                <a:spcPct val="10000"/>
              </a:lnSpc>
            </a:pPr>
            <a:r>
              <a:rPr lang="de-DE" sz="1200" b="1" dirty="0" smtClean="0"/>
              <a:t>Kardio-Geräte</a:t>
            </a:r>
          </a:p>
          <a:p>
            <a:pPr marL="274320" lvl="1" indent="0">
              <a:lnSpc>
                <a:spcPct val="10000"/>
              </a:lnSpc>
              <a:buNone/>
            </a:pPr>
            <a:endParaRPr lang="de-DE" sz="1200" b="1" dirty="0"/>
          </a:p>
          <a:p>
            <a:pPr marL="274320" lvl="1" indent="0">
              <a:lnSpc>
                <a:spcPct val="10000"/>
              </a:lnSpc>
              <a:buNone/>
            </a:pPr>
            <a:r>
              <a:rPr lang="de-DE" sz="1200" b="1" dirty="0" smtClean="0"/>
              <a:t>      </a:t>
            </a:r>
            <a:r>
              <a:rPr lang="de-DE" sz="1200" dirty="0" smtClean="0"/>
              <a:t>-Pace-maker (Herzschrittmacher)</a:t>
            </a:r>
          </a:p>
          <a:p>
            <a:pPr>
              <a:lnSpc>
                <a:spcPct val="10000"/>
              </a:lnSpc>
            </a:pPr>
            <a:r>
              <a:rPr lang="de-DE" sz="1200" dirty="0" smtClean="0"/>
              <a:t>        -Defibrillator</a:t>
            </a:r>
          </a:p>
          <a:p>
            <a:pPr>
              <a:lnSpc>
                <a:spcPct val="10000"/>
              </a:lnSpc>
            </a:pPr>
            <a:r>
              <a:rPr lang="de-DE" sz="1200" dirty="0"/>
              <a:t> </a:t>
            </a:r>
            <a:r>
              <a:rPr lang="de-DE" sz="1200" dirty="0" smtClean="0"/>
              <a:t>       -Neuromodulation</a:t>
            </a:r>
          </a:p>
          <a:p>
            <a:pPr>
              <a:lnSpc>
                <a:spcPct val="10000"/>
              </a:lnSpc>
            </a:pPr>
            <a:r>
              <a:rPr lang="de-DE" dirty="0"/>
              <a:t> </a:t>
            </a:r>
            <a:r>
              <a:rPr lang="de-DE" dirty="0" smtClean="0"/>
              <a:t>          </a:t>
            </a:r>
            <a:r>
              <a:rPr lang="de-DE" sz="1000" dirty="0" smtClean="0"/>
              <a:t>-</a:t>
            </a:r>
            <a:r>
              <a:rPr lang="de-DE" sz="1000" dirty="0"/>
              <a:t>S</a:t>
            </a:r>
            <a:r>
              <a:rPr lang="de-DE" sz="1000" dirty="0" smtClean="0"/>
              <a:t>pinal </a:t>
            </a:r>
            <a:r>
              <a:rPr lang="de-DE" sz="1000" dirty="0"/>
              <a:t>C</a:t>
            </a:r>
            <a:r>
              <a:rPr lang="de-DE" sz="1000" dirty="0" smtClean="0"/>
              <a:t>ord Stimulation   </a:t>
            </a:r>
          </a:p>
          <a:p>
            <a:pPr>
              <a:lnSpc>
                <a:spcPct val="10000"/>
              </a:lnSpc>
            </a:pPr>
            <a:r>
              <a:rPr lang="de-DE" sz="1000" dirty="0" smtClean="0"/>
              <a:t>                   -Caritid Sinus Stimulation</a:t>
            </a:r>
          </a:p>
          <a:p>
            <a:pPr>
              <a:lnSpc>
                <a:spcPct val="10000"/>
              </a:lnSpc>
            </a:pPr>
            <a:r>
              <a:rPr lang="de-DE" sz="1000" dirty="0"/>
              <a:t> </a:t>
            </a:r>
            <a:r>
              <a:rPr lang="de-DE" sz="1000" dirty="0" smtClean="0"/>
              <a:t>                  -Cervical Vagal Nerve  Stimulation</a:t>
            </a:r>
          </a:p>
          <a:p>
            <a:pPr>
              <a:lnSpc>
                <a:spcPct val="10000"/>
              </a:lnSpc>
            </a:pPr>
            <a:r>
              <a:rPr lang="de-DE" sz="1000" dirty="0"/>
              <a:t> </a:t>
            </a:r>
            <a:r>
              <a:rPr lang="de-DE" sz="1000" dirty="0" smtClean="0"/>
              <a:t>                  -Intracardiac A-V Nodal Vagal Stimulation</a:t>
            </a:r>
          </a:p>
          <a:p>
            <a:pPr>
              <a:lnSpc>
                <a:spcPct val="10000"/>
              </a:lnSpc>
            </a:pPr>
            <a:r>
              <a:rPr lang="de-DE" sz="1200" dirty="0" smtClean="0"/>
              <a:t>         -</a:t>
            </a:r>
            <a:r>
              <a:rPr lang="de-DE" sz="1200" dirty="0" err="1" smtClean="0"/>
              <a:t>Implantable</a:t>
            </a:r>
            <a:r>
              <a:rPr lang="de-DE" sz="1200" dirty="0" smtClean="0"/>
              <a:t>  Hämodynamik Monitoring Devices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de-DE" sz="1200" dirty="0"/>
              <a:t> </a:t>
            </a:r>
            <a:r>
              <a:rPr lang="de-DE" sz="1200" dirty="0" smtClean="0"/>
              <a:t>            -Right Ventricular Pressure Monitoring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de-DE" sz="1200" dirty="0"/>
              <a:t> </a:t>
            </a:r>
            <a:r>
              <a:rPr lang="de-DE" sz="1200" dirty="0" smtClean="0"/>
              <a:t>            -Pulmonary Artery Pressure Monitoring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de-DE" sz="1200" dirty="0" smtClean="0"/>
              <a:t>     </a:t>
            </a:r>
            <a:r>
              <a:rPr lang="de-DE" sz="1200" b="1" dirty="0" smtClean="0"/>
              <a:t>Labor- Geräte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de-DE" sz="1200" b="1" dirty="0"/>
              <a:t> </a:t>
            </a:r>
            <a:r>
              <a:rPr lang="de-DE" sz="1200" b="1" dirty="0" smtClean="0"/>
              <a:t>            -</a:t>
            </a:r>
            <a:r>
              <a:rPr lang="de-DE" sz="1200" dirty="0" smtClean="0"/>
              <a:t>Lab-on-a Chip (Insulin, BB, Proteine….)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de-DE" sz="1200" dirty="0"/>
              <a:t> </a:t>
            </a:r>
            <a:r>
              <a:rPr lang="de-DE" sz="1200" dirty="0" smtClean="0"/>
              <a:t>    </a:t>
            </a:r>
            <a:r>
              <a:rPr lang="de-DE" sz="1200" b="1" dirty="0" smtClean="0"/>
              <a:t>Infusionspumpen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de-DE" sz="1200" dirty="0"/>
              <a:t> </a:t>
            </a:r>
            <a:r>
              <a:rPr lang="de-DE" sz="1200" dirty="0" smtClean="0"/>
              <a:t>            -Insulin, Glukagon, Other…..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de-DE" sz="1200" dirty="0"/>
              <a:t> </a:t>
            </a:r>
            <a:r>
              <a:rPr lang="de-DE" sz="1200" dirty="0" smtClean="0"/>
              <a:t>    </a:t>
            </a:r>
            <a:r>
              <a:rPr lang="de-DE" sz="1200" b="1" dirty="0" smtClean="0"/>
              <a:t>Neuromodulation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de-DE" sz="1200" dirty="0"/>
              <a:t> </a:t>
            </a:r>
            <a:r>
              <a:rPr lang="de-DE" sz="1200" dirty="0" smtClean="0"/>
              <a:t>            -Migräne,</a:t>
            </a:r>
          </a:p>
          <a:p>
            <a:pPr marL="0" indent="0">
              <a:lnSpc>
                <a:spcPct val="10000"/>
              </a:lnSpc>
              <a:buNone/>
            </a:pPr>
            <a:r>
              <a:rPr lang="de-DE" sz="1200" dirty="0"/>
              <a:t> </a:t>
            </a:r>
            <a:r>
              <a:rPr lang="de-DE" sz="1200" dirty="0" smtClean="0"/>
              <a:t>            -Vagus, Sphenopalatin….</a:t>
            </a:r>
            <a:endParaRPr lang="de-DE" sz="12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Innen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430854" y="5549123"/>
            <a:ext cx="1311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&gt; 15</a:t>
            </a:r>
            <a:endParaRPr lang="de-DE" sz="4400" dirty="0"/>
          </a:p>
        </p:txBody>
      </p:sp>
      <p:pic>
        <p:nvPicPr>
          <p:cNvPr id="6146" name="Picture 2" descr="http://4.bp.blogspot.com/-jIqC0NlM4t8/UGL3qjjVZsI/AAAAAAAACI8/1HK9JpEjC1U/s320/ferfi%2Btest-710243.gif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1" t="4708" r="-31791" b="-4708"/>
          <a:stretch/>
        </p:blipFill>
        <p:spPr bwMode="auto">
          <a:xfrm>
            <a:off x="7999874" y="2548146"/>
            <a:ext cx="4658088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feil nach rechts 8"/>
          <p:cNvSpPr/>
          <p:nvPr/>
        </p:nvSpPr>
        <p:spPr>
          <a:xfrm>
            <a:off x="7567726" y="5198301"/>
            <a:ext cx="864296" cy="75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Pfeil nach rechts 9"/>
          <p:cNvSpPr/>
          <p:nvPr/>
        </p:nvSpPr>
        <p:spPr>
          <a:xfrm>
            <a:off x="7816241" y="4133589"/>
            <a:ext cx="1252603" cy="88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Pfeil nach rechts 10"/>
          <p:cNvSpPr/>
          <p:nvPr/>
        </p:nvSpPr>
        <p:spPr>
          <a:xfrm>
            <a:off x="8229600" y="3544866"/>
            <a:ext cx="1039660" cy="50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21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Bio Interface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2800" b="1" dirty="0"/>
              <a:t>Außen und Innen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046" y="2540068"/>
            <a:ext cx="3696000" cy="2772000"/>
          </a:xfrm>
          <a:prstGeom prst="rect">
            <a:avLst/>
          </a:prstGeom>
        </p:spPr>
      </p:pic>
      <p:pic>
        <p:nvPicPr>
          <p:cNvPr id="7170" name="Picture 2" descr="http://solutions.3m.com.sg/3MContentRetrievalAPI/BlobServlet?lmd=1287971825000&amp;locale=en_SG&amp;assetType=MMM_Image&amp;assetId=1273670213992&amp;blobAttribute=Image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6" y="2583431"/>
            <a:ext cx="3209639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entral venous cathe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45" y="2540068"/>
            <a:ext cx="3510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Bio Interface</a:t>
            </a:r>
            <a:r>
              <a:rPr lang="de-DE" dirty="0"/>
              <a:t/>
            </a:r>
            <a:br>
              <a:rPr lang="de-DE" dirty="0"/>
            </a:br>
            <a:r>
              <a:rPr lang="de-DE" sz="2800" b="1" dirty="0"/>
              <a:t>Außen und Innen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2800" dirty="0" smtClean="0">
                <a:solidFill>
                  <a:srgbClr val="FF0000"/>
                </a:solidFill>
              </a:rPr>
              <a:t>                Außen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DE" sz="2800" dirty="0" smtClean="0">
                <a:solidFill>
                  <a:srgbClr val="FF0000"/>
                </a:solidFill>
              </a:rPr>
              <a:t>                Innen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10" name="Bild 3" descr="Figure 3.  Medtronics’ Activa RC neurostimulator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-2870" b="12370"/>
          <a:stretch/>
        </p:blipFill>
        <p:spPr bwMode="auto">
          <a:xfrm>
            <a:off x="595093" y="2758074"/>
            <a:ext cx="1944000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52" descr="MicroCHIPS implantable programmable pump for the treatment of osteoporosi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83" y="2874252"/>
            <a:ext cx="3165675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 3" descr="http://upload.wikimedia.org/wikipedia/commons/thumb/1/15/IZM_Silicon_Micropump.jpg/100px-IZM_Silicon_Micropump.jp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61" y="4728761"/>
            <a:ext cx="1520263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 descr="Central venous cathet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59" y="2874252"/>
            <a:ext cx="4479925" cy="358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451" y="4728761"/>
            <a:ext cx="301469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/>
              <a:t>Bio </a:t>
            </a:r>
            <a:r>
              <a:rPr lang="de-DE" sz="3200" dirty="0" smtClean="0"/>
              <a:t>Interface</a:t>
            </a:r>
            <a:r>
              <a:rPr lang="de-DE" sz="3200" b="1" dirty="0" smtClean="0"/>
              <a:t/>
            </a:r>
            <a:br>
              <a:rPr lang="de-DE" sz="3200" b="1" dirty="0" smtClean="0"/>
            </a:br>
            <a:r>
              <a:rPr lang="de-DE" sz="2800" dirty="0" smtClean="0">
                <a:solidFill>
                  <a:srgbClr val="FF0000"/>
                </a:solidFill>
              </a:rPr>
              <a:t>Das fehlende Glied in der Kette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3" name="Inhaltsplatzhalt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619" y="2582125"/>
            <a:ext cx="3467761" cy="3663950"/>
          </a:xfrm>
          <a:prstGeom prst="rect">
            <a:avLst/>
          </a:prstGeom>
        </p:spPr>
      </p:pic>
      <p:pic>
        <p:nvPicPr>
          <p:cNvPr id="4" name="Picture 2" descr="http://www.rickmann-uk.com/wp-content/uploads/Open-Mou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80" y="2517645"/>
            <a:ext cx="2916437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entral venous cathe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7" y="2741695"/>
            <a:ext cx="3960000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/>
              <a:t>Bio Interface</a:t>
            </a: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2800" dirty="0">
                <a:solidFill>
                  <a:srgbClr val="FF0000"/>
                </a:solidFill>
              </a:rPr>
              <a:t>Das fehlende Glied in der Kette</a:t>
            </a:r>
            <a:endParaRPr lang="de-DE" sz="2800" dirty="0"/>
          </a:p>
        </p:txBody>
      </p:sp>
      <p:pic>
        <p:nvPicPr>
          <p:cNvPr id="4" name="irc_mi" descr="http://www.parodont.hu/data/pics/upload/45_article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75" y="2083318"/>
            <a:ext cx="2124075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14" y="4216873"/>
            <a:ext cx="3193709" cy="2484000"/>
          </a:xfrm>
          <a:prstGeom prst="rect">
            <a:avLst/>
          </a:prstGeom>
        </p:spPr>
      </p:pic>
      <p:pic>
        <p:nvPicPr>
          <p:cNvPr id="10242" name="Picture 2" descr="http://sicklecellwarriors.com/wp-content/uploads/2012/11/po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56" y="2083318"/>
            <a:ext cx="42862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/>
          <a:srcRect t="1" b="21711"/>
          <a:stretch/>
        </p:blipFill>
        <p:spPr>
          <a:xfrm>
            <a:off x="3827140" y="1691322"/>
            <a:ext cx="3978817" cy="4284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/>
          <a:srcRect t="1" b="21711"/>
          <a:stretch/>
        </p:blipFill>
        <p:spPr>
          <a:xfrm>
            <a:off x="3979540" y="1843722"/>
            <a:ext cx="3978817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Bio Interface</a:t>
            </a:r>
          </a:p>
        </p:txBody>
      </p:sp>
      <p:pic>
        <p:nvPicPr>
          <p:cNvPr id="13314" name="Picture 2" descr="http://www.mabthera-ra.com/portal/synergy/static/file/synergy/alfproxy/download/1414-d40e2c186fb011dfa67aabd9ec087cb0/last/68-infusion-2.jpg?disposition=downloa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1" y="2146852"/>
            <a:ext cx="672520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rickmann-uk.com/wp-content/uploads/Open-Mou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98" y="2146852"/>
            <a:ext cx="32640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3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smtClean="0"/>
              <a:t>Cyber Prot</a:t>
            </a:r>
            <a:endParaRPr lang="de-DE" sz="32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7768" y="3328627"/>
            <a:ext cx="3779999" cy="252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6" y="3328627"/>
            <a:ext cx="3657538" cy="2736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t="-17135" b="17135"/>
          <a:stretch/>
        </p:blipFill>
        <p:spPr>
          <a:xfrm>
            <a:off x="3846295" y="1498069"/>
            <a:ext cx="3481473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smtClean="0"/>
              <a:t>Cyber Prot</a:t>
            </a:r>
            <a:endParaRPr lang="de-DE" sz="3200" dirty="0"/>
          </a:p>
        </p:txBody>
      </p:sp>
      <p:pic>
        <p:nvPicPr>
          <p:cNvPr id="14" name="Picture 2" descr="http://www.rickmann-uk.com/wp-content/uploads/Open-Mout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76" y="1935616"/>
            <a:ext cx="32640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9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smtClean="0"/>
              <a:t>Cyber Prot</a:t>
            </a:r>
            <a:endParaRPr lang="de-DE" sz="32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38" t="13063" r="-3838" b="22381"/>
          <a:stretch/>
        </p:blipFill>
        <p:spPr>
          <a:xfrm>
            <a:off x="3261403" y="2214542"/>
            <a:ext cx="5457326" cy="4608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116417" y="2623931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Cardio Unit</a:t>
            </a:r>
            <a:endParaRPr lang="de-DE" sz="28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4326023" y="1691322"/>
            <a:ext cx="2901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Lab-on-a-Chip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652334" y="4511179"/>
            <a:ext cx="263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Bio Interface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827701" y="6120070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Power cell</a:t>
            </a:r>
            <a:endParaRPr lang="de-DE" sz="2800" b="1" dirty="0"/>
          </a:p>
        </p:txBody>
      </p:sp>
      <p:sp>
        <p:nvSpPr>
          <p:cNvPr id="18" name="Rechteck 17"/>
          <p:cNvSpPr/>
          <p:nvPr/>
        </p:nvSpPr>
        <p:spPr>
          <a:xfrm>
            <a:off x="1327932" y="2579037"/>
            <a:ext cx="2999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/>
              <a:t>Infusionspump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979252" y="6120070"/>
            <a:ext cx="267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C</a:t>
            </a:r>
            <a:r>
              <a:rPr lang="de-DE" sz="2800" b="1" dirty="0" smtClean="0"/>
              <a:t>ontroll Unit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67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89764" y="3105835"/>
            <a:ext cx="80542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smtClean="0"/>
              <a:t>-</a:t>
            </a:r>
            <a:r>
              <a:rPr lang="de-DE" sz="2800" b="1" dirty="0" err="1" smtClean="0"/>
              <a:t>A</a:t>
            </a:r>
            <a:r>
              <a:rPr lang="de-DE" sz="2800" dirty="0" err="1" smtClean="0"/>
              <a:t>ctive</a:t>
            </a:r>
            <a:r>
              <a:rPr lang="de-DE" sz="2800" dirty="0" smtClean="0"/>
              <a:t> </a:t>
            </a:r>
            <a:r>
              <a:rPr lang="de-DE" sz="2800" b="1" dirty="0" smtClean="0"/>
              <a:t>I</a:t>
            </a:r>
            <a:r>
              <a:rPr lang="de-DE" sz="2800" dirty="0" smtClean="0"/>
              <a:t>mplantierbare </a:t>
            </a:r>
            <a:r>
              <a:rPr lang="de-DE" sz="2800" b="1" dirty="0" smtClean="0"/>
              <a:t>M</a:t>
            </a:r>
            <a:r>
              <a:rPr lang="de-DE" sz="2800" dirty="0" smtClean="0"/>
              <a:t>edizinische </a:t>
            </a:r>
            <a:r>
              <a:rPr lang="de-DE" sz="2800" b="1" dirty="0" smtClean="0"/>
              <a:t>G</a:t>
            </a:r>
            <a:r>
              <a:rPr lang="de-DE" sz="2800" dirty="0" smtClean="0"/>
              <a:t>eräte</a:t>
            </a:r>
          </a:p>
          <a:p>
            <a:endParaRPr lang="de-DE" sz="2800" dirty="0" smtClean="0"/>
          </a:p>
          <a:p>
            <a:r>
              <a:rPr lang="de-DE" sz="2800" dirty="0" smtClean="0"/>
              <a:t>-Bio </a:t>
            </a:r>
            <a:r>
              <a:rPr lang="de-DE" sz="2800" dirty="0"/>
              <a:t>Interface </a:t>
            </a:r>
            <a:r>
              <a:rPr lang="de-DE" sz="2800" dirty="0" smtClean="0"/>
              <a:t> </a:t>
            </a:r>
          </a:p>
          <a:p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 smtClean="0"/>
              <a:t>-</a:t>
            </a:r>
            <a:r>
              <a:rPr lang="de-DE" sz="2800" dirty="0" err="1" smtClean="0"/>
              <a:t>Cyber</a:t>
            </a:r>
            <a:r>
              <a:rPr lang="de-DE" sz="2800" dirty="0" smtClean="0"/>
              <a:t> </a:t>
            </a:r>
            <a:r>
              <a:rPr lang="de-DE" sz="2800" dirty="0" err="1"/>
              <a:t>Prot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412274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smtClean="0"/>
              <a:t>Cyber Prot</a:t>
            </a:r>
            <a:br>
              <a:rPr lang="de-DE" sz="3200" dirty="0" smtClean="0"/>
            </a:br>
            <a:r>
              <a:rPr lang="de-DE" sz="2800" dirty="0" smtClean="0"/>
              <a:t>Mosaik-Struktur</a:t>
            </a:r>
            <a:endParaRPr lang="de-DE" sz="2800" dirty="0"/>
          </a:p>
        </p:txBody>
      </p:sp>
      <p:sp>
        <p:nvSpPr>
          <p:cNvPr id="4" name="Richtungspfeil 3"/>
          <p:cNvSpPr>
            <a:spLocks/>
          </p:cNvSpPr>
          <p:nvPr/>
        </p:nvSpPr>
        <p:spPr>
          <a:xfrm>
            <a:off x="4294026" y="2628399"/>
            <a:ext cx="1512000" cy="792000"/>
          </a:xfrm>
          <a:prstGeom prst="homePlate">
            <a:avLst/>
          </a:prstGeom>
          <a:solidFill>
            <a:srgbClr val="C00000"/>
          </a:solidFill>
          <a:effectLst>
            <a:reflection stA="45000" endPos="3000" dist="50800" dir="5400000" sy="-100000" algn="bl" rotWithShape="0"/>
          </a:effectLst>
          <a:scene3d>
            <a:camera prst="orthographicFront">
              <a:rot lat="0" lon="21000001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ichtungspfeil 6"/>
          <p:cNvSpPr>
            <a:spLocks noChangeAspect="1"/>
          </p:cNvSpPr>
          <p:nvPr/>
        </p:nvSpPr>
        <p:spPr>
          <a:xfrm>
            <a:off x="5532683" y="2684278"/>
            <a:ext cx="1598941" cy="792000"/>
          </a:xfrm>
          <a:prstGeom prst="homePlate">
            <a:avLst/>
          </a:prstGeom>
          <a:solidFill>
            <a:srgbClr val="92D050"/>
          </a:solidFill>
          <a:scene3d>
            <a:camera prst="orthographicFront">
              <a:rot lat="0" lon="0" rev="8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Kreis 7"/>
          <p:cNvSpPr>
            <a:spLocks noChangeAspect="1"/>
          </p:cNvSpPr>
          <p:nvPr/>
        </p:nvSpPr>
        <p:spPr>
          <a:xfrm>
            <a:off x="3975319" y="3322152"/>
            <a:ext cx="1440000" cy="1440000"/>
          </a:xfrm>
          <a:prstGeom prst="pie">
            <a:avLst/>
          </a:prstGeom>
          <a:solidFill>
            <a:srgbClr val="00B0F0"/>
          </a:solidFill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Kreis 8"/>
          <p:cNvSpPr>
            <a:spLocks noChangeAspect="1"/>
          </p:cNvSpPr>
          <p:nvPr/>
        </p:nvSpPr>
        <p:spPr>
          <a:xfrm>
            <a:off x="5941222" y="3396094"/>
            <a:ext cx="1580708" cy="1440000"/>
          </a:xfrm>
          <a:prstGeom prst="pie">
            <a:avLst/>
          </a:prstGeom>
          <a:solidFill>
            <a:srgbClr val="FFFF00"/>
          </a:solidFill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Diagonaler Streifen 9"/>
          <p:cNvSpPr>
            <a:spLocks noChangeAspect="1"/>
          </p:cNvSpPr>
          <p:nvPr/>
        </p:nvSpPr>
        <p:spPr>
          <a:xfrm>
            <a:off x="4253945" y="4609408"/>
            <a:ext cx="3050742" cy="3024000"/>
          </a:xfrm>
          <a:prstGeom prst="diagStripe">
            <a:avLst/>
          </a:prstGeom>
          <a:solidFill>
            <a:srgbClr val="7030A0"/>
          </a:solidFill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Stern mit 7 Zacken 10"/>
          <p:cNvSpPr/>
          <p:nvPr/>
        </p:nvSpPr>
        <p:spPr>
          <a:xfrm>
            <a:off x="3748099" y="4562578"/>
            <a:ext cx="684000" cy="684000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15468" y="3243218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Zentral Venen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446333" y="382630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Herz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415468" y="439880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Nerve</a:t>
            </a:r>
            <a:r>
              <a:rPr lang="de-DE" dirty="0" smtClean="0"/>
              <a:t>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46333" y="5061912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GI Trakt</a:t>
            </a:r>
            <a:endParaRPr lang="de-DE" b="1" dirty="0"/>
          </a:p>
        </p:txBody>
      </p:sp>
      <p:sp>
        <p:nvSpPr>
          <p:cNvPr id="17" name="Gestreifter Pfeil nach rechts 16"/>
          <p:cNvSpPr/>
          <p:nvPr/>
        </p:nvSpPr>
        <p:spPr>
          <a:xfrm>
            <a:off x="2124011" y="2687860"/>
            <a:ext cx="648000" cy="338400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Gestreifter Pfeil nach rechts 17"/>
          <p:cNvSpPr/>
          <p:nvPr/>
        </p:nvSpPr>
        <p:spPr>
          <a:xfrm>
            <a:off x="8275827" y="2579220"/>
            <a:ext cx="648000" cy="3384000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AutoShape 2" descr="data:image/jpeg;base64,/9j/4AAQSkZJRgABAQAAAQABAAD/2wCEAAkGBhQSERQUERQWFRQUFhYUFhcXFhUYGBcYGBgVFhcYHBUcHCYeFxokGxgVIC8gJCcpLCwsFR4xNjAqNSYrLCkBCQoKDgwOGg8PGiwkHyUsKSwqMCksLSksLCwsKSwsLCktKSwsLCwpLCwsLCwvLC0pLywpKSksKSksKSwsKSwsLP/AABEIAJgBTAMBIgACEQEDEQH/xAAcAAABBAMBAAAAAAAAAAAAAAAABAUGBwIDCAH/xABWEAACAQIDBAYFBgcLCgUFAAABAgMAEQQSIQUGMUEHEyJRYXEygZGhsRQjQlJysjRTYnOCwdElM0N0dZKUorPU8BUkNVRjg5PC0uEWF6TE8QgmZGW0/8QAGgEBAQEBAQEBAAAAAAAAAAAAAAIBAwQFBv/EAC8RAAICAQMCAwcDBQAAAAAAAAABAhEDBCExEkEFUfAiMmGBkbHhEyNxM0Kh0fH/2gAMAwEAAhEDEQA/ALsxOJWNSzkKoFyTUcXfRJMxhK5FNjIVdlB7i/ZjB8M9/CkO/JE08WHkYjDxxSYvEZTYskfopccATf8Am1zzt/eOTFyZ5NEGkUQ0jiT6KInAADnxPE0B0m+9Y/Hwe2D9eKrA73D8fD7cN/e65cz0Z6A6i/8AGA/Hw+3Df3uvP/GI/Hw+3C/3uuXs9GcUB1A291xbr4h4hsLcf+rrAbyn/Wk9uD/vNcx568zUB1PhN4X1yuJudgqsR/wHkb+qadNi7xRYm4RhmXitweGhsfPSxsRzArkeOcqQykqw1BGhB7wRqKtfdDeR5sP8tYn5Tgpoknf8fBJoC/e4AZc3EhRe9AXrRRRQBRRRQBRRRQBRRRQBRRRQBRRRQBRRRQBRXjMBxNq9vQBRRRQBRRRQBRXlFAe0UUUAUUXovQBRXl6CwHGgPaK1SYpFF2ZQO8kCsE2hGeEiHyZf20Aoory9e3oCut5pSZdqFvo7PnVfs5GPxJrnC9dK76vd9oW5bMlX3Sn9YrnWHY8jJnA7N8ouyKTx1ALXI0OtAJL0XpcNgS/V8R24rHW2hz27/YaSSYfLGJCRlLFQAylrjj2b8OHtHfQCzA7URFytCrm97l5FPlZTY0o/y5F/qy/8WX9tNGGj6y+X6IzG5VdLheZ7yKVDZTWY3XsXJ+cj+iAxt2tdDy5gjlWgSl6M1aevXx9g/bR16+PsH7awG7NVidGh/c/bH5mA+u8tQLZWAOIcpGVBALfOOkYsLD0mNr68KsDo8gKYHbSkgkRQqbEEXDTDQjQjSgOiovRHkKzrCL0R5Cs6AKKKKAKKKKAKKKKAKKKKAKKZ8ZvRErFIg08o0yRANY/lP6Kes38KatqYmXJnxuITCQnQJG1nb8nrT2mPhGAfOhlj1tLeKGA5WbNIeEaDPIf0RwHibDxprxWIxs6MUAwq5WKjR5mNjYfVjvp3nxpr2PvBAkqpBhmjhY2657KzOfR+bPbseGZrG5GmtxMAaiGSE94uyVJS4ZUeN2aJArusuIZhckyKW1FxbPx1046eNeYdp8E2fBzMVGrRm7R+TD0QfI38qd9r4QxYkwW7GWR1F7ZxdTGhP1QC4tz6vuFjlIhKLc9VwOhFj+Rb6XMdkGuxwba2JjupvZHjY7jsSppJGeKnvHep7/UafqpnFxvhZlxOGuuU8xYEHipF75SO+x9YF7U3f24mLgWWPnoy81YcVP8AjUEGpaO0J2OVFFFYdAooooArw17WjG4tYo3kc2VFLHyAvQGcswUXY25eZ7gOJPgKQY/bKxDM5VB3O1mI7wgBPt91Q/eDfFsNAJmA+UTAlL6rBFp6s2q+ZOui2qp8fvDNiWLO7EHvJufM8/KrUSXItXafStElwgzHz+IXT+tUax3StiGPzYWMeAF/2++obgtmzTG0UbOe5VJt524eupFgujPFvYvkjH5bXPsTN77VVImxBPvzipGZXlcEWPG4Ia9vgaTnbsx4yP8AzjUywfRNGCTLOzE2vlUDhewzMT3nlzp1i6PcGnEO32pCPu5aWYQ/Yu/WKw7ArIXUcUc3Uju7x5irs2LtZMTBHMl8si3seIPBlPiCCPVUGG62z2OQKMxva0smbQXNu2Re2tPXRhEUwbxk36rE4iO/flc6+s3PrqZFRY3b5x2baJ79myn2rIP+U1z3uzuhLtCaRImjTICzNISBxsB2QSSfLlXQ2+73baFuWzHB8/nz+sVTXRNicmLlPIBSQOJGfj6rg+yuOSXTGycs+iLkbZug/Fqt+vw500F5hfwBMYFRTdvdR8YzhJIo8lrmVioJN9BYHXQ10HtnbgMbKksspOl3XKq2IOYc76aac+NQv/6fIVddoAhS3zJW6h7aT625i9qiGTrtJmafPGc2pK0vL5/yQnG9Fs0cbP8AKMK2UE5VkJJsL2HZtetG5nRridpI8kLxIiMEvIXF2tmIAVW4AjjbjV3buROcHjDiE7KRdl5Fe5YQHriDLGjKuaxy2spLAcNIb0JrIcDiOqDMTNlsuW65o17ZuRa1vXVScowckraWyPVOWNtUq873IvtvoUxmGgknaXDusSF2VWkzFV1a2aMA2Fzx5U37sdGM+NwrYoTYeCFGKFp5GQdm1zcKQBqBqRVpbUw0sWysVHLKzEwSyAlGF1KNz1FjbXXiRwuLwfd3DST7IiSKzGLFvK0ZsQ9lAAI4G172NZhm8kOpquf+1yiJ0pNJ2Ne1+imeHBvjExOExEMdsxglZ9CwU2JQA2JFxe+tPHRmf3M2v+Zg+/NSjG4N4MBtJmUxJOsQWIsCQVdbsSNLm9hzsB3Un6M/9GbX/NQffnrt3J7HSUfAeQrKsU4DyrKsNCiiigCiitWKxaRqWkZUUcWYgAes0BtrF3ABJIAGpJ0A9dMrbdkl0wsRI/Gy3SPzVfTk9gHjTFtXH4dHy4uV8ZOuvyeMAqh8YgerTzla/jWSkoq5OkS5JD7LvOHOXCIcQ3DMDlhHnKdG/QDUz7axaJb/AClitW9HCwBhn8OrW8svr7PgKa8RtnF4jsoRhY/qQ2aUjxmIyp+gun1q2bK2EkOY5VzP6TElpG788jXZvWTXx9T4zgw7Rd/b8/I88s67b/Y9O28Qy5MLEmCiFhdlV57HmIRdI/Ni514Umj2YiOZGzSy/jpiXkt4X9Efkiw8Kc5LDhx7+ZpBPLX5nU+L5dQ6XHrt/s8OXPJ8sT4gCxBFwQRbv8KlW7O1C69W7ZnQAhvxiG4V/PQg+IPC4FQ2WS9LNl7QYFVQXkVrw6gel++RMSQAjgX8GUGx0Fe7wXUrFkcJ/3E6TOlPpfcke+GxmmiEkWk0N3Q2vcfSW1jcW5WOmYc6jMWJQR9dZmFrtrd9NCC2vom9wNNNBwqf4DGLLGrpwYc9CDwII5EEEEciCOVQ7eDZ4wkpkGmHlN27o3A4+C2GvgPyNf2aZ9Scb3EmLxCllQhcsoIAUknhe/E9m30u8Dvpu3f2q2zsXZj8xIQH8B9GQDw1v4ZhyFOMKot+piGvE5eqTzLEZm9S28RTbtuHPdHLGRVz6LljCcwup153JJOUi+tqo5J07LdVri44Gvah/RxtsyQmCQ9uCwHjGfR9huvllqYVDVHqTtWFFFFYaFRnpFmy7Plt9Iovtdb/CpNUW6R4S+DCA2LzRICdQCWsDbnWrkx8FUdKmOILJwASJPVdmPx91LOjndvD/ACMYvGWIdiqK18oAJW5UekxYNodLDhUe6SccZJXDAB0ZY3sbqWChsy3AIBDDQ8PGpXhIG/yDgurIDCRSMwQjtSTpY5+yB2+J4Vb42IJS29uHjT5tSUUE9hLIAvHwFtPbUdxfS1H/AAaE+f8A3tULfY6gNnmQm5OTrHluTc3CxAICSBxNJo8M/IBfIBffxqkZRNV6Q3eGYkMsgC9SoDZWOubMwFgBYcWHHS9NGO3rkeTsBWGcMMzOxIygFMi59A2Yg8TpekMOHLejGpI4kq0pHjdjYeysdeBZyO65A0AHAeAHspaurNoetxBK2PRpGbK3XyqpQBQWQg5SSWy2YeGg7qtHcFbRYn+O4r+0NVpuAoGNWwHoSfdqztxv3vE/x3Ff2hqZGx5GHfMENtO/PZzkeWWUfEGua8HhpnlK4dZGk7WkYYtbnoutq6X37Pa2h/Jbf+5qnei+cqcblfIzLEoOva+eHzfZ1s3DSubLqxi2lgMaUJOExMagEucuJy2trfNoBxpu3f63rD1EUkrZdRH1oIFxrePW3L11d2D2m/XYYnFkhCgcWk7J6x/mxrazeh2tbLUL6IceY2xVjYFo7nW+nWWFu7WrxQ/Ul0ojLJYo9TI3tN8WYn6zC4lVtqznFlVGnHOctvOmzd75QGY4eKWXQBhH12lzoSYiD32vV67Q24TBICxN0kB0NiCraD1d/f7WLoNxnVYGY5it8UFNlB/g0sSeSjXXles1cZaeN1fr4mabIs7pFabaGL6kiXD4mKMEXLnElO4AiQ5Rrb2Uj2DFMQ5hglmGgPV9dYHW1zH/AI0q+95tlSJgsazTll+Sz2HaOa8beldio9QqJ9EO1cmFCHRTLIb8r2Xj7Kl7RlLmle25cpRi1vVut9itdtw4gR3lw00S5h2n+UZb66fOG1/fpUz6MR+5m1/zMH356lXSdta+CnjUhgUGYg9kHOpHr0HCor0Zn9y9r/moPvT1kH1QjkprqV77MzqTk0ndOtjpFOArKvE4Cva0oKS7R2pFh0MkzrGg5sfcOZPgKUsbCqh2v1mLn6+a+RW+bTkiA93eRqTWpWRKXSWBHtqXELeBOqjPCSUHMw71hvoO4sR9k00bTx8OHkGdJMTidMpkICrfhZiMkd+6NSfCvH3dDbTTFDGuOrjKDChly2tY6ZrhToxGXiBrTjt/ZwdRIBdo9SOZW4JHmCAw8q5ZnNQbx8mSuhixUuIxNxNNlU/wOHzIvhnkuHYetQfq1swOwFjUCyoo+iosPYBr/jWt2y8aDdQwupsbDXW9u7j386WmQA6an2k/qFfgdVq8uWTU3w/VL8I8Mt37bPYYwo7ICjvNvhzNJppOJvetkkvecvvb/tSd3I/JvwJF29VeCWN5KXr6dvmcMmVVSE2KkI46X1pqnlvSvG4oC4tcnmxufUOXvponxFvOukcKi6R82crZmz0nOI+pcka3HK2t7+FajduPspx2fIEFr2uRe/C1d/cV9zYrzJHu7tvUOxFpWCSqNMkpsFktf0ZNAToA9h9ImpXi8IsqMji6sLH4gg8iDYg+FVXNiGd2jiUkZCubKCtmBFtdNNbG4IvpU+3W2q0kfVyn51ALn645P7rHxB5EV+y0GuWWMYT2lXnyfd0+oU0ovkiuOwTYR1jk7aqS0RuVYqBY2sLMADYqbZbjiLEe4ecyKCpAQ6aHO3lqLJ5Wb1VJ96tgDEBGzqhUFbOGKkEq2mVgyvdRYi/PTuZ8JusYmkLOkcBym+qkBVC2CHReHpk8/RFhX1rtHScHewy7KxS4LEJiHOWIArIdT2DcXPfYhW9VWrHIGAZSCCAQQbgg6gg8xVIdIW+uGAWDDgTLcCQjRSg4op56c6cujLfL5M8eDlcthptcHK30STrC3cb6eB8GFtZ0x7bFv0UUVB1Cozv8f83j/jEH36k1RDpRv8hOU5W6yOxHEHWx9R19VauTHwUh0hD/ADnE/nx/ZRVOrAbvYS4B0j0P23NQ/pMwnVy5Tq9ozI1z85JkCtJY+jmyg25VMMabbvYT7MP/ADmuhzI0+1LWKKiWNwVXUaWOppG81zfiTTpisVHAxKRxnVMqMvzi+kTmJdiGACcCAes4C1gzJG7m6qdSdbZVvq1gToNL8+FbYLY2FAqoII3EYS3WEaNIxHaN/PQeArfj91sAvbkAuSSSWIB7JB8uZ051C9mb8RIqh4S8gvmKnRiNBr4+FRfa298uJurvmW5YIovl9g4Ad9fO0WCWO5ZPefLPTnmpUo8Eo3DMZx/zZNgJAoOvYyntFu+9tPHw1szcj97xH8cxX9oap7otxgbaOWxuIpb38LC1XHuT+9Yj+OYr+1avdI4R5GPfka7R8NmH/wBzXOuwdrmCSXtIA4ykOjOrWa49EggjiCK6M344bT/k3+9VQ24e6T46eYIiP1YBIdyo7TWvpxrnKSirZ0Stig75kWKvhgyCyEQT3HEgi7Wvc31vqaad0d6pMI7hTGFltmMkbPYrmKkBSDfW3HnVjHoanIt8nw2umkrX+FQ/ox3Vjx2IeGQKSBfW5soJDEKCMxuUHrrMWW3cWZkxqS6Zbo37T6S5miZVOGuwKdmGUEAi1wWYrfU8uVNe5m/U2CDRIYxFIwdusjZ8rAWDAKynWwHqFWNvV0Y4GLBPiYCrIoIY34a5QysLahraEd/dYxToz2Jg5IZJMXGJDnIGYtZVVUJ7K6kkuO+rySeT33Zzx4oYvcVGreLpVxMsLwh4CsqsjlI5VYKQARd2I1FxTZulvpJhYmjDRABs6dZE76njqjCw0HEHjU13u3e2b8lmMMKpIiFwVLqynKWXMjHUGx9vKqdpGTg7jsbkhHIqmrRNd59/5cRC0WeFg9g2SKVWsLHi7EWuBw1p36OWtsra35vD/exFVnVmdHIvsra32MP97EVTm5P2mZDHHGqiqOll4V7Xi8BXtQdDGVLqR3gj21DhswMg04j/AOamdMoiyyPGefzieTHtD1Nf+cKpM5zVlew4J0kADBepJUgKM2YapIG5EqVPtHfU82PtTros1rOpKuO5hzt3EWYeB7waZd48BkYTDh6Mn2b9lv0SfYx7qboNp/JJVmN+rYrHP+ShJyy2/IY6/ks3dVPc5RdOh02nF1DEAdl7tHYc+afrHHTlpRDOGXQgDnYa6aG/drf30847CdcrR2I+kra2BHom/D1X4E1Fw2XslbWupXhYjiK/F+M6THhkssI+83b7Hh1r/TqSFchHBRfvtr3fS5eqtEpPFjbWxA0Hrbn6r1kWNtBYHvuAfJeLe+m7EYoXsbm2muvsW9h+l7K+ZCP0+iPmt2JsSMxPV2Cjix0UfpHjSJ4QDoc3iLge8XNOcODkk4Cw11Pj3dw8FApwi2bDFbOc7HgLEk/ZjFy3vqvZb6YLf1wio4nL3UMmFwUj+guneeHt4U5w7FRdZpL+AuAfADix8KfEwUjWDfMryWweUjwjHZQeJJ8QK3SvBhF6yRli73dg0p8Mx0XyUH1V9PT+EZ8rufsr/P4Pfj0XeQmw+ySQOz1Scsw7bfZiGvt1pxWOLDrnJEdgbySFc1udh6K8B38OFQHbvTHDGSuGUm/GRrknyB1PrqOvFj9qFb/NRyXKPKSSwAuSqDlbnw8a/Rabw3Bp31RW/m+fweyGGEHcVv5ku3i6XYILjDjrX4dYxNvVzPkLCqz2tvjiMe+WaXIhvq2YIuhI7Cg+Vz31qh3FxLTvHlBKMVaQt2DbW4b6QsQdO/W1Tfdzo4hUgykSk6gnRNB2hl7xodeIPDS9fQo7FUsDe5Nz309bv4hXBw0pskpBjf8AFTcFbwB9E+YqYb3bjRtD1mFAM0YJkWIHqmUXJy34uBb0eOvO1VsKFcnSHRpva2KhaHEaYrDHq5QeLAaLJ43tYnv15ipnXO+wN5GheDaC3LQsMPiwPpxmwVz3kgW+0q10LDMHUMpBVgGBHAgi4PsqGi07M6iXSf8AgJ/OR/E1LaiXSh+AN9uP40XIfBUPS9+Ft5J92pFt2cJu5g2PC0Hweo50vfhbeSfdqR7fwLzbuYGOJSzt1FgASdBIToATyqyCBPtuVo2khiSNFGQlRb0jc2PH386U7AxPWxEy62bKAdQAFXgpNudIsLsKYx5Nera7cAARdLnMdNCq+/vpdhNnJCuUzIBqTlvIb6C3C36tK1AkG1TChQQnMMoLd2bnp7efL1mAbPjYFroSGFrG2ovzHG3qqQPiIR9F5D3u1h/NF/jSIzVoJF0TYFl2iWa3ail0HiVP+NKubcofMzfxvF/28gqo+it74/8A3Mn/ACVbu5X4PJ44rGf/ANEtRI1cjFvvw2n/ACaPhiqpfoq3zi2fipuuSRhMAi9WAzZg9wMpIvfUce6ro33HZ2p/Jw+GKrlub0j5n41ynBTj0stOmdH4vppwkSFmhxgtwzQBQW5LmL2HCqM3R3llweLWaFQ7G6tG18siN6SG3kDfwHLQsJY99ANRjxRx8Gt2Whv90q4jF4b5OMKcLCxUPck5spzqg7CgLcA875eWt2DcnasYikhkjlYhutR4gWZDZVuUv2hdV5esVDixoDV1MLD2lteNcLN1qYhpnQxqxiZI1v6IvfXW5N7+A51XdZGQ2tc242vpf/AFY0AVZvRx/ora32MP97EVWVWb0cf6K2t+bg+9iKA6VXgK9rxOA8q9oApBtbDkqHQXeM5gPrD6S+se8Cl9FDHuNLosqXFirj2g8jUNxMHUMyPcqAShtcsnd4ldAfCx5mpiy9RLY/vUpuvckh4jwDcR43pJtvZwkWx0I1B5g6j9oI5gkVaZxkjXujtESRZAb5AMl+OQ3AB8VIK+QWk+9ezSPnk52WT4K36j6u6lm7iRgW0EoFiOGmnojmug8re16lhDAqwuCCCO8HjXm1OCOfHLHLhmTxrLj6JFcJhnfsrcX4nmR3d5pbhtmxoQNZH5KozH2cB505LslFJGcyAGwyWGnc0pNr99tfCtG094sPg0PWOqD6kd7t5t6b+6vzWm8Eyyf7zpfDf162Pm4dE1/UN67Pdj226v8iOzyetj2I/f4GjF7Rw2CUs7rFfjYlpX85D2m9Xtqsd4umJ2BTCKI177DN6hwHvqv8ZtKWdi0jMxPMkk+2v0mn0WHTr9uNff6n0oQUfdRZm8XTLa6YNAoP02F2Pjl/WarnaW258Q2aV2YnmTc+rkPVTpsPcSacgkdWpubsCWIFr2TieI4241PNj7hxwNG+ZQts/WSAXYaaC+ikX4cdRxsRXtSv4FPb4ld7K3SllZb/NhzYF73PDgvE8R3DUa1amyNlyrFFAMReGLQ5wACos2U2tewOmYnQ6eibrknVO3EBKVzdtlyqRc2KjjdeBOmgPHSsjhZHjEmJyrduBKhVuDZgo0J4A2BJ141vCtevkS3ZtTFIhvFaSxIJsQmXW3izLrwFiL661ufZ7MoMxVY/SBGURIRwOXQE2tYm5OopviniQxxwwtnBJDHMQGsAbKDcgi3G2hFxqa2wRxuoednVe2Iy4Olr3yxWtbmABbSxGlGqNTN0bpZTFGQUvmJZgl9Dmyek+gBBNtD5iqp363cMEizKpEOILFezlAcE5gB9U+kvgfCrXixjkAwjKVUB3KjM417Qi1C6hiL3+kLVGekl0jwbriGVpZTG0LF80jnMGL5eKxhLi97G9gNReX8TV8Cvd38eiGWOU2jmiZCbE2YdqNrDuYe+r86LMc0uy8OW4quT1LoPdVC7v7pT4thlUpFftSMLC35I+kfKulN2tjrhcLFCgsEUefr8amRa5HOol0o/6Pf7cf3qltRTpPH7mzeBQ/1hUrkp8FO9Lv4Y32U+FS/E7Wkw+wcBJEQHtEoJUNa6TciCL6VD+lz8Mb7KfCn/eF/wD7bwH2oh/VxFWSQJp/dWszUmMtYGWqApM1YGWkzS0pwuy5pdY43YfWtZf55svvrATPofkvtEjugk+MdXJuR+Ck9+IxZ/8AUzVU3RFsRodoEyNHmMLjIr5m9KLU20A9fOrX3FP+ZKe+XEN7cRKamRq5GbfYdjan8nj4YquWZvSPmfjXUm+p7O1f5OX4YqqBwG4GIxDEQgMbZraCwPeSQBUGkWoqcnoexwFyg0/KjPuD3NJ8B0YYma4is1tTwFr8NSQKLfgWiHUVPJOh3GqCxAsBc6odB4Br1owfRTipbmPKwHE3UD2lhW9LFohVFTjE9EWMjUswAVdSbobDvsGJrDAdE+MmUtEoZQbXuoF+7tML1j25NW/BCqs/o2H7lbW/NwfHEUyY/omxsKF5UyoLXN0Nr6C+VjbWpJuJgjFs3a6NxEcHv+UGi3DOiY+A8hWVYQ+iPIfCs6AKKKKA04rCrIhRxcMLf9/Ooq+30jkfDTODJHazcyrAFSR5c+FwamFU5047FKSwYxATYZHsSLhTe1x3qf6prURJGW8G9aRv2Tc35UoTpBhSPNO2Y8kLM/8AUJI91VLvRC8ci5HLQyoJImPEqeR8QdD6qZ0U8zXRtHNQfmWNtrpaklOSJSo4AD0jyA7hSSLcfGYzO2IkWAquez3J1vbO3BLkczfwpp3Y3NkxNpA3Vxg+nYliQQOwo4m5A8++rYTCO4LyzqcqjIZPRzHgyoLAXHcpNwRrahuyKq2LuFNL2pB1KAFiWFzZdGIUcfXarF2FuVhsMMxKqcpZZZLEm/AgHQEHQqNeHfT5h52U/NAWawLutu3wzLHfQNp6XO2hvXs2zyhDSlbhbxsx1J5xqgGinUEKthofIOTXBiihBiseyA7utvBXEd7gciWtpY27NbsZswnXEMLMpyu5uQ1jdVjHI8CFUXDGs/ljMpaGLLdQGYqC5AJBGXVVsSb3zc9BWEeFjQkTM+coCvFpGTloRe4JAN9PR76AQx4xFdEggYOFY5mBYqbG9hwvoQCfrcBm1IsKmZJZpHVShZFN7kC9xbkBytpa1rW1cFkYkGM9UpULyaR7aBrAEK2hGgJ8dBSbbe0sJg42+VyZJG7Sp++TObaMY7lrcR2iBa4vrVOW9/UzpMsA7ZA0JbLqC7ZWdhc62AyqVNyBqbEjurDa+0MPgwWxkyKWUMpDtJO7cQVjtfKORJsfAVGTvLjsYFXBQrgYACBK2shBtmym2nAeiCdPSpTu90fxq+bK2JmJuzvqL99joPNiah/A3jkTy7147GkNg4VwkeXIcTJ++Fb3OW+ii4vYBiPrVlsLcSPPmyti5jqZJLlb9+U8fM6eVWNgt0QbGc3/ACV4eFz+y1SCDDqgyooUdwFTZSTYxbF3aKENMwYjgoHZHd7O741IaKKktKgqL9JY/c3EeSffWpRUc6Q1vs3E/YB9jKa1ch8FKdLf4YfsJ+un7a+FeXdvALEpdusXQcgPlIue4cNaYelv8L840+LVNd3t2DtHYODhExhyuzFguYkLJOpW2YfW7+VWQVvg9yZ39Iontc/1Lr7WFex7MwiNkJmncEjKoCC4NiLC7H1GrhwfRdhVA69psTblLIQmpubRJlXUknW/GpPs3Y0MC2hjjiAH0EVfbYXNOo2im9m7rYt7fJcAkI5PKAD55pO37AalOC6PcUwHynFIvf1UQd/+JJoPUtWIQKa9s7xYfCi88qpzC3u58kHaPna1OpsUN2w9zsNgXfEAu0mQ9ZNK5ZsgszdygWQcB9GnDo+a+zsOfrK7fzpHb9dVXvn0lti1MMCmOA+kTbPIO420VfyRe/M20q3tzcL1eAwqniIYyfMqGPxqWaiO76+jtb+Th8MTUA3WxbREMBcZUuNRcAg2vU03sPa22P8A8Bf7Kaq4wW8UIVRnVdFBOcd2ulq5zi5RaRzzQc4OMXTJ9tLEt2pYpIzGW7KBu2AdbGPiLcD7tKRbqMVlu6nqf4Q2aw7LZbkeNRwbywD+GU/7wD/l/wAXpdg9+Yo79XMqXFjlkUXH82mmi8Um5d/I80ME1dvmib7cxkRhPUFc1wDlDnSzX428PLxqN7NxbRtY3ykgnw7z392g40il31gY3adG/wB6mvn2RWJ3ww341B5Sr8LV745oRa57iWHLKLW17edDrtSd8jMGvmJTLawAsOQPG2psTqR3Uv3PxDhMtja8h04+iTp7Ki8u9+H4dcjDu61bfdHh7K0pvrEp7EyoOOki29mWvB4hF54Rjh2p9+/3PZoXLDKTy735diZ734l/k7rrYoLk8/nDw7xpoe6oTsEf5ntn83hfeJ6143fRWGVp1cHj21t90Xr3Y+KWTA7aZCLGPCgWN+Uw4ivNpMOTFFrI+X2/hHpz5I5Guldi+4PRXyHwrOk2zf3mP7CfdFKa9ZxCiiigCmjerYYxeFkhNrkXS/Jhw9R4HwJp3ooDmRNnGRJMC4tLEWlw1+NxfrIfM2PrB8KiZHqq6+l3dJldcZB2TmBJH0ZBwbyawHmB31W+3cIMRH8riWxvlxMY/g5Pr2+o3HwPrt05OfBK+i7eAmJ8IAmdczoWF8yMe0Ap0JBN9eTcDY1NZsH1bZ5gCQBluQzSLoWRIwLix1AUWuvK9ULgMc8EiSxMVdDmU9x8uY4gjuNXXsHakOJiXEI3ba4dSWkkRwACMv0u8MxAtY1qMaHOaa4cxx5EcKGc2LMDYBgL5F4jXtHyrBsKkZk6+VhIVHDtSEW7LgnWxtzsoIIrdhMQ7HLGerjcnKVsXuPTXONE1u1l1HasdKZcbt2HBoTjsiTB7rCpEskqEC5YXJBvchny8B43cGcj6WlveP5pHKg8C2Y6BiRombh2eeXXU02bc2vh8CpGIkQSasEB6yaRtRqg4Kw0Jc8G43FQbbfSRiMSWTCoMNFJoWFmmcHlnOijjoo58ake7W48ebNHG00hN2lk115nXQa8zc1lmvY1YjenaGO0wsYwOH4CQ2MzDwa3Z/QH6Vb93two1bMqNiJibtJJrr3m+nrYk1PtnbogWM7Zz9VbhfbxPuqQRQqosoAA5AWFTZvS3yMGA3TGhmbMfqroPWeJ9VqfoYFQWUBQOQFq2UVJaSXAUUUUNCiiigCmbfGDPgMUP9jIfYpb9VPNasVAHRkPB1KnyYEH40Bzt0sa4hD9aBD/AFnp26Nuk6LB4f5NiUfKrM0boAbBjmKlSR9Ik3Hfwps6UYCBhiePUmNvtRmzD2sahMZ0rocy+ZemPAgdkTt4CNR8XptfphMriPCYQs5BI6yQAADixAsFUcyWA8apxG09QPtANWH0L4dGxcrMASFRRfW376x96of0RSjR52jjdqTqM2JjgDnKixpMqMxBIT5Rktc2PBmFVdLMSSWJJJ1J1N/E99dEb6YtepQE6meC3mJFb4K1c4Tzgsx5Ek+q5NEGOOwtntiJoYl9KVkX+da58gLn1V1LFGFAAFgAAPIaCqq6HNyWS2NnUrdbQKRY5SLGS3K40XwJPMVa9TJlIrTemT5zbg//AF6/2T/trnQ10Xv9hSmOsTlj2hhZMGWOiiQo6pc8u00fvrneeBkZkdSroSrKRYqwNiCORB0qTTCiiigBEZmVEF2Y2GoHvOg8zWWJwrxhSxRlYkAo6sLi1x2ToRdePfT3uvgsPI46yUxSq11LW6tx9U3tY8fpC4Omop127u9hIYhnmHZzMkUR7TswUalmcgdlddBxoCG0UUUAVYW4B/cra/lhR75qr2rF3J2a/wAh6m3b2jiY0jXvihDh5Ps5pCL/AOzbuoDorZ/71H9hfuilFYxoAABwAAHkKyoAooooAooooBPj8Ck0bxyC6OCpHgf11z/vLsWbZmLJUZgQQQR2JojyI7+/xHt6Ipo3l3aixsRjlGo1VuamtTolqzmPbS4clXwxIV75om9KJhbS/BlN9D4GstgbzTYKQvAw7VgysMytbhde8a2IIOp76l23uiXFRucqdYt9GW+vsFvbajY3RLipGF4sg73P6udXZNjftDpGxs0eReqwsd8xMSZGve985JKm+vZsfGtO7G48+OJMKswJu07+jfS/aOrN/i9WnszoTwoKtiWeZgQct8sYsb2ygXI5a1YGEwiRIscahEQBVVRYADkBUuRqRDN2OiqDDANMetca66KD8TU2iiCgBQABwAFh7KzoqSkqCiiihoUUUUAUUUUAUUUUAV4a9ooCqul7c+WWMyQqGQEyZQDnVz6XmjA38GUfW0o2N7aGuxrVGNt9Gmz8W5ebDLnPFkZ4yfE5CAx8TVKRNHMnWipV0cbfEM7i07FgpX5PEJnuokUrkvwIfjytV1YLol2XEbjCIxH4xpJPc7Ee6pPg8BHEuWKNI1+qiqo9gAFOoUVvitlY/GqRFhjAGBAxGNkUyqCLEx4aIZY3tcZjrYml26vQxhMKVkmJxMq6guAI1I4ERa3/AEi3qqwbUVlm0FFFFYaNu8W7sONgaGdbqdQRxVhwYHkf2mq72p0Vs7WxES4u1lWYN1c+UCwDv1iB7DQZg5GmpoooBD/5KQf6rif6TD+2sW6E4eWGxP8ASYP20UUBqboQTlBP/SIf21ivQcn4if1YiAfqNe0UB6Og6P8AE4j+k4f/AKKy/wDI2L8Tif6Th/8AooooDfhehaJGBGGdz/tpkdB5qjoT5WPlU73a3HTDynESHrJ8ojUm2WJALBI1AVVFtLKqgDS2pJKKAlFFFFAFFFFAFFFFAFFFFAFFFFAFFFFAFFFFAFFFFAFFFFAFFFFAFFFFAFFFFAFFFFAFFFFAFFFFAFFFF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28" name="Picture 4" descr="Telefonok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7" y="3145211"/>
            <a:ext cx="1813587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miley 20"/>
          <p:cNvSpPr/>
          <p:nvPr/>
        </p:nvSpPr>
        <p:spPr>
          <a:xfrm>
            <a:off x="829924" y="2247183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3013816" y="4719459"/>
            <a:ext cx="11480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>
                <a:solidFill>
                  <a:srgbClr val="FF0000"/>
                </a:solidFill>
              </a:rPr>
              <a:t>Bio Interface</a:t>
            </a:r>
          </a:p>
        </p:txBody>
      </p:sp>
      <p:sp>
        <p:nvSpPr>
          <p:cNvPr id="25" name="Rechteck 24"/>
          <p:cNvSpPr/>
          <p:nvPr/>
        </p:nvSpPr>
        <p:spPr>
          <a:xfrm>
            <a:off x="4240342" y="4053981"/>
            <a:ext cx="1292341" cy="36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/>
              <a:t>Infusionspump</a:t>
            </a:r>
          </a:p>
        </p:txBody>
      </p:sp>
      <p:sp>
        <p:nvSpPr>
          <p:cNvPr id="26" name="Rechteck 25"/>
          <p:cNvSpPr/>
          <p:nvPr/>
        </p:nvSpPr>
        <p:spPr>
          <a:xfrm>
            <a:off x="4423216" y="2756940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/>
              <a:t>Lab-on-a-Chip</a:t>
            </a:r>
            <a:r>
              <a:rPr lang="de-DE" dirty="0"/>
              <a:t> 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841097" y="2864662"/>
            <a:ext cx="965329" cy="2616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1100" dirty="0" smtClean="0"/>
              <a:t>Cardio Unit</a:t>
            </a:r>
            <a:endParaRPr lang="de-DE" sz="1100" dirty="0"/>
          </a:p>
        </p:txBody>
      </p:sp>
      <p:sp>
        <p:nvSpPr>
          <p:cNvPr id="29" name="Textfeld 28"/>
          <p:cNvSpPr txBox="1"/>
          <p:nvPr/>
        </p:nvSpPr>
        <p:spPr>
          <a:xfrm>
            <a:off x="5183199" y="5276758"/>
            <a:ext cx="10615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Controll Unit</a:t>
            </a:r>
            <a:endParaRPr lang="de-DE" sz="1100" dirty="0"/>
          </a:p>
        </p:txBody>
      </p:sp>
      <p:sp>
        <p:nvSpPr>
          <p:cNvPr id="30" name="Rechteck 29"/>
          <p:cNvSpPr/>
          <p:nvPr/>
        </p:nvSpPr>
        <p:spPr>
          <a:xfrm>
            <a:off x="6076443" y="4195640"/>
            <a:ext cx="9589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b="1" dirty="0"/>
              <a:t>Power cell</a:t>
            </a:r>
          </a:p>
        </p:txBody>
      </p:sp>
      <p:sp>
        <p:nvSpPr>
          <p:cNvPr id="1024" name="Flussdiagramm: Zusammenstellen 1023"/>
          <p:cNvSpPr>
            <a:spLocks noChangeAspect="1"/>
          </p:cNvSpPr>
          <p:nvPr/>
        </p:nvSpPr>
        <p:spPr>
          <a:xfrm>
            <a:off x="5301779" y="3392888"/>
            <a:ext cx="756000" cy="1512000"/>
          </a:xfrm>
          <a:prstGeom prst="flowChartCol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26" name="Textfeld 1025"/>
          <p:cNvSpPr txBox="1"/>
          <p:nvPr/>
        </p:nvSpPr>
        <p:spPr>
          <a:xfrm>
            <a:off x="5346961" y="3441964"/>
            <a:ext cx="73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Med..</a:t>
            </a:r>
            <a:endParaRPr lang="de-DE" dirty="0"/>
          </a:p>
        </p:txBody>
      </p:sp>
      <p:sp>
        <p:nvSpPr>
          <p:cNvPr id="1027" name="Textfeld 1026"/>
          <p:cNvSpPr txBox="1"/>
          <p:nvPr/>
        </p:nvSpPr>
        <p:spPr>
          <a:xfrm>
            <a:off x="5361183" y="451263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Med.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1382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2800" dirty="0" smtClean="0"/>
              <a:t>Cyber Prot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200" b="1" dirty="0" smtClean="0"/>
              <a:t>Control Unit + Power Cell</a:t>
            </a:r>
            <a:endParaRPr lang="de-DE" sz="3200" b="1" dirty="0"/>
          </a:p>
        </p:txBody>
      </p:sp>
      <p:sp>
        <p:nvSpPr>
          <p:cNvPr id="3" name="Diagonaler Streifen 2"/>
          <p:cNvSpPr>
            <a:spLocks noChangeAspect="1"/>
          </p:cNvSpPr>
          <p:nvPr/>
        </p:nvSpPr>
        <p:spPr>
          <a:xfrm>
            <a:off x="4253945" y="4609408"/>
            <a:ext cx="3050742" cy="3024000"/>
          </a:xfrm>
          <a:prstGeom prst="diagStripe">
            <a:avLst/>
          </a:prstGeom>
          <a:solidFill>
            <a:srgbClr val="7030A0"/>
          </a:solidFill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Kreis 3"/>
          <p:cNvSpPr>
            <a:spLocks noChangeAspect="1"/>
          </p:cNvSpPr>
          <p:nvPr/>
        </p:nvSpPr>
        <p:spPr>
          <a:xfrm>
            <a:off x="5765778" y="3483365"/>
            <a:ext cx="1580708" cy="1440000"/>
          </a:xfrm>
          <a:prstGeom prst="pie">
            <a:avLst/>
          </a:prstGeom>
          <a:solidFill>
            <a:srgbClr val="FFFF00"/>
          </a:solidFill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Pfeil nach links 4"/>
          <p:cNvSpPr/>
          <p:nvPr/>
        </p:nvSpPr>
        <p:spPr>
          <a:xfrm>
            <a:off x="2266121" y="502142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44019" y="4921284"/>
            <a:ext cx="1306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Innen</a:t>
            </a:r>
            <a:endParaRPr lang="de-DE" sz="3200" dirty="0"/>
          </a:p>
        </p:txBody>
      </p:sp>
      <p:sp>
        <p:nvSpPr>
          <p:cNvPr id="7" name="Gestreifter Pfeil nach rechts 6"/>
          <p:cNvSpPr/>
          <p:nvPr/>
        </p:nvSpPr>
        <p:spPr>
          <a:xfrm>
            <a:off x="8488018" y="5021427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9807845" y="4921283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Außen</a:t>
            </a:r>
            <a:endParaRPr lang="de-DE" sz="3200" dirty="0"/>
          </a:p>
        </p:txBody>
      </p:sp>
      <p:sp>
        <p:nvSpPr>
          <p:cNvPr id="9" name="Stern mit 7 Zacken 8"/>
          <p:cNvSpPr>
            <a:spLocks noChangeAspect="1"/>
          </p:cNvSpPr>
          <p:nvPr/>
        </p:nvSpPr>
        <p:spPr>
          <a:xfrm>
            <a:off x="4763685" y="2995335"/>
            <a:ext cx="292608" cy="28800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Stern mit 7 Zacken 9"/>
          <p:cNvSpPr>
            <a:spLocks noChangeAspect="1"/>
          </p:cNvSpPr>
          <p:nvPr/>
        </p:nvSpPr>
        <p:spPr>
          <a:xfrm>
            <a:off x="4753620" y="3339009"/>
            <a:ext cx="292608" cy="28800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Stern mit 7 Zacken 10"/>
          <p:cNvSpPr>
            <a:spLocks noChangeAspect="1"/>
          </p:cNvSpPr>
          <p:nvPr/>
        </p:nvSpPr>
        <p:spPr>
          <a:xfrm>
            <a:off x="4747522" y="3682683"/>
            <a:ext cx="304803" cy="300003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Stern mit 7 Zacken 11"/>
          <p:cNvSpPr>
            <a:spLocks noChangeAspect="1"/>
          </p:cNvSpPr>
          <p:nvPr/>
        </p:nvSpPr>
        <p:spPr>
          <a:xfrm>
            <a:off x="4747522" y="4053082"/>
            <a:ext cx="292608" cy="28800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Stern mit 7 Zacken 12"/>
          <p:cNvSpPr>
            <a:spLocks noChangeAspect="1"/>
          </p:cNvSpPr>
          <p:nvPr/>
        </p:nvSpPr>
        <p:spPr>
          <a:xfrm>
            <a:off x="4747522" y="4408993"/>
            <a:ext cx="292608" cy="28800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Bogen 13"/>
          <p:cNvSpPr/>
          <p:nvPr/>
        </p:nvSpPr>
        <p:spPr>
          <a:xfrm>
            <a:off x="3754269" y="2447734"/>
            <a:ext cx="4176000" cy="7848000"/>
          </a:xfrm>
          <a:prstGeom prst="arc">
            <a:avLst/>
          </a:prstGeom>
          <a:effectLst>
            <a:reflection stA="45000" endPos="11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Bogen 14"/>
          <p:cNvSpPr/>
          <p:nvPr/>
        </p:nvSpPr>
        <p:spPr>
          <a:xfrm>
            <a:off x="1099316" y="2503408"/>
            <a:ext cx="4680000" cy="7236000"/>
          </a:xfrm>
          <a:prstGeom prst="arc">
            <a:avLst/>
          </a:prstGeom>
          <a:scene3d>
            <a:camera prst="orthographicFront">
              <a:rot lat="342979" lon="11293101" rev="324725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493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800" dirty="0" smtClean="0"/>
              <a:t>Cyber Prot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3200" b="1" dirty="0" smtClean="0"/>
              <a:t>Cardio Unit</a:t>
            </a:r>
            <a:endParaRPr lang="de-DE" sz="3200" b="1" dirty="0"/>
          </a:p>
        </p:txBody>
      </p:sp>
      <p:pic>
        <p:nvPicPr>
          <p:cNvPr id="2050" name="Picture 2" descr="CVRx neo Implantable Stimulator for the Treatment of Hyperten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657" y="2156238"/>
            <a:ext cx="28575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17" y="2156238"/>
            <a:ext cx="3168000" cy="2376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7" y="2156238"/>
            <a:ext cx="2857500" cy="238125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25531" y="4074120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Pace-maker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853841" y="4012066"/>
            <a:ext cx="15119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Defibrillator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875657" y="4187454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Baroreflex Stimulator</a:t>
            </a:r>
            <a:endParaRPr lang="de-DE" dirty="0"/>
          </a:p>
        </p:txBody>
      </p:sp>
      <p:pic>
        <p:nvPicPr>
          <p:cNvPr id="2052" name="Picture 4" descr="http://www.21stcentech.com/wp-content/uploads/2013/10/Evolution-of-pacemakers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4" r="-1157" b="28883"/>
          <a:stretch/>
        </p:blipFill>
        <p:spPr bwMode="auto">
          <a:xfrm>
            <a:off x="2780354" y="4649266"/>
            <a:ext cx="5658927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rickmann-uk.com/wp-content/uploads/Open-Mou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107" y="213915"/>
            <a:ext cx="736283" cy="9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903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800" dirty="0" smtClean="0"/>
              <a:t>Cyber Prot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3200" b="1" dirty="0" smtClean="0"/>
              <a:t>Lab</a:t>
            </a:r>
            <a:r>
              <a:rPr lang="de-DE" sz="3200" dirty="0" smtClean="0"/>
              <a:t>or</a:t>
            </a:r>
            <a:r>
              <a:rPr lang="de-DE" sz="3200" b="1" dirty="0" smtClean="0"/>
              <a:t> / on-a-Chip</a:t>
            </a:r>
            <a:endParaRPr lang="de-DE" sz="3200" dirty="0"/>
          </a:p>
        </p:txBody>
      </p:sp>
      <p:pic>
        <p:nvPicPr>
          <p:cNvPr id="6" name="Picture 2" descr="http://www.implantable-device.com/wp-content/uploads/2013/03/Implantable-Blood-Analyzer2.jpg?94fb2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54" y="2948715"/>
            <a:ext cx="351880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715"/>
            <a:ext cx="3618000" cy="2412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71" y="2948715"/>
            <a:ext cx="272250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17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100" dirty="0" smtClean="0"/>
              <a:t>Cyber Prot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200" b="1" dirty="0" smtClean="0"/>
              <a:t>Infusionspumpen</a:t>
            </a:r>
            <a:endParaRPr lang="de-DE" sz="3200" b="1" dirty="0"/>
          </a:p>
        </p:txBody>
      </p:sp>
      <p:pic>
        <p:nvPicPr>
          <p:cNvPr id="3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0" y="2153664"/>
            <a:ext cx="2705362" cy="3564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68" y="2477664"/>
            <a:ext cx="4215280" cy="3024000"/>
          </a:xfrm>
          <a:prstGeom prst="rect">
            <a:avLst/>
          </a:prstGeom>
        </p:spPr>
      </p:pic>
      <p:pic>
        <p:nvPicPr>
          <p:cNvPr id="5" name="Bild 3" descr="http://upload.wikimedia.org/wikipedia/commons/thumb/1/15/IZM_Silicon_Micropump.jpg/100px-IZM_Silicon_Micropump.jp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44" y="2477664"/>
            <a:ext cx="2523628" cy="29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688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800" dirty="0" err="1" smtClean="0"/>
              <a:t>Cyber</a:t>
            </a:r>
            <a:r>
              <a:rPr lang="de-DE" sz="2800" dirty="0" smtClean="0"/>
              <a:t> </a:t>
            </a:r>
            <a:r>
              <a:rPr lang="de-DE" sz="2800" dirty="0" err="1" smtClean="0"/>
              <a:t>Prot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200" b="1" dirty="0" smtClean="0"/>
              <a:t>Medikamente</a:t>
            </a:r>
            <a:endParaRPr lang="de-DE" sz="32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3" y="2319556"/>
            <a:ext cx="2704918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1" y="4274646"/>
            <a:ext cx="2736000" cy="2052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71" y="2492646"/>
            <a:ext cx="5865341" cy="3564000"/>
          </a:xfrm>
          <a:prstGeom prst="rect">
            <a:avLst/>
          </a:prstGeom>
        </p:spPr>
      </p:pic>
      <p:sp>
        <p:nvSpPr>
          <p:cNvPr id="7" name="Legende mit Pfeil nach rechts 6"/>
          <p:cNvSpPr/>
          <p:nvPr/>
        </p:nvSpPr>
        <p:spPr>
          <a:xfrm>
            <a:off x="3801196" y="3817446"/>
            <a:ext cx="914400" cy="914400"/>
          </a:xfrm>
          <a:prstGeom prst="right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34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Bio Interface Cyber Prot </a:t>
            </a:r>
            <a:br>
              <a:rPr lang="de-DE" dirty="0" smtClean="0"/>
            </a:br>
            <a:r>
              <a:rPr lang="de-DE" sz="3600" dirty="0" smtClean="0"/>
              <a:t>Vorteile</a:t>
            </a:r>
            <a:endParaRPr lang="de-DE" sz="3600" dirty="0"/>
          </a:p>
        </p:txBody>
      </p:sp>
      <p:sp>
        <p:nvSpPr>
          <p:cNvPr id="3" name="Rechteck 2"/>
          <p:cNvSpPr/>
          <p:nvPr/>
        </p:nvSpPr>
        <p:spPr>
          <a:xfrm>
            <a:off x="1261872" y="2755910"/>
            <a:ext cx="8637502" cy="387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eigenartige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Möglichkeit für Implantierung den  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-ist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einzige (?) Möglichkeit zur Lösung des Problems Innen-Äußern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„das  fehlendes Glied in der Kette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optimale Möglichkeit für „Service“ den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erlaubt mit Mosaik-Struktur die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Konstruktion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 Multifunktionsgeräten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26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                 Danke !</a:t>
            </a:r>
            <a:endParaRPr lang="de-DE" dirty="0"/>
          </a:p>
        </p:txBody>
      </p:sp>
      <p:pic>
        <p:nvPicPr>
          <p:cNvPr id="3" name="Picture 2" descr="http://www.rickmann-uk.com/wp-content/uploads/Open-Mou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76" y="1935616"/>
            <a:ext cx="32640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ussdiagramm: Anzeige 3"/>
          <p:cNvSpPr/>
          <p:nvPr/>
        </p:nvSpPr>
        <p:spPr>
          <a:xfrm>
            <a:off x="5892191" y="3679285"/>
            <a:ext cx="468000" cy="432000"/>
          </a:xfrm>
          <a:prstGeom prst="flowChartDisplay">
            <a:avLst/>
          </a:prstGeom>
          <a:solidFill>
            <a:srgbClr val="FFFF00"/>
          </a:solidFill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Halbbogen 4"/>
          <p:cNvSpPr>
            <a:spLocks noChangeAspect="1"/>
          </p:cNvSpPr>
          <p:nvPr/>
        </p:nvSpPr>
        <p:spPr>
          <a:xfrm>
            <a:off x="5802191" y="3355285"/>
            <a:ext cx="648000" cy="648000"/>
          </a:xfrm>
          <a:prstGeom prst="blockArc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6" name="Picture 2" descr="http://www.rickmann-uk.com/wp-content/uploads/Open-Mou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76" y="2088016"/>
            <a:ext cx="32640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186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2480" y="345882"/>
            <a:ext cx="9692640" cy="1325562"/>
          </a:xfrm>
        </p:spPr>
        <p:txBody>
          <a:bodyPr>
            <a:normAutofit/>
          </a:bodyPr>
          <a:lstStyle/>
          <a:p>
            <a:r>
              <a:rPr lang="de-DE" dirty="0" smtClean="0"/>
              <a:t>                        </a:t>
            </a:r>
            <a:r>
              <a:rPr lang="de-DE" sz="3200" b="1" dirty="0" smtClean="0"/>
              <a:t>AIMD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2800" dirty="0" smtClean="0"/>
              <a:t>            Aktive Implantierbare Medizinische Produkte</a:t>
            </a:r>
            <a:endParaRPr lang="de-DE" sz="2800" dirty="0"/>
          </a:p>
        </p:txBody>
      </p:sp>
      <p:pic>
        <p:nvPicPr>
          <p:cNvPr id="4" name="Bild 1" descr="http://electronicdesign.com/site-files/electronicdesign.com/files/uploads/2013/01/648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82" y="1828800"/>
            <a:ext cx="4456047" cy="39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814259" y="5982156"/>
            <a:ext cx="10389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Ein „Aktives Medizinprodukt“ ist ein Medizinprodukt, dessen Betrieb von einer Stromquelle oder einer anderen </a:t>
            </a:r>
            <a:r>
              <a:rPr lang="de-DE" dirty="0" smtClean="0"/>
              <a:t>Energiequelle </a:t>
            </a:r>
            <a:r>
              <a:rPr lang="de-DE" dirty="0"/>
              <a:t>abhängig ist.</a:t>
            </a:r>
          </a:p>
        </p:txBody>
      </p:sp>
    </p:spTree>
    <p:extLst>
      <p:ext uri="{BB962C8B-B14F-4D97-AF65-F5344CB8AC3E}">
        <p14:creationId xmlns:p14="http://schemas.microsoft.com/office/powerpoint/2010/main" val="16385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 smtClean="0"/>
              <a:t>                                 </a:t>
            </a:r>
            <a:r>
              <a:rPr lang="de-DE" sz="3600" b="1" dirty="0" smtClean="0"/>
              <a:t>AIMD</a:t>
            </a:r>
            <a:br>
              <a:rPr lang="de-DE" sz="3600" b="1" dirty="0" smtClean="0"/>
            </a:br>
            <a:r>
              <a:rPr lang="de-DE" sz="3600" b="1" dirty="0" smtClean="0"/>
              <a:t>                               </a:t>
            </a:r>
            <a:r>
              <a:rPr lang="de-DE" sz="3100" dirty="0" smtClean="0"/>
              <a:t>Produkte</a:t>
            </a:r>
            <a:r>
              <a:rPr lang="de-DE" sz="3100" b="1" dirty="0"/>
              <a:t/>
            </a:r>
            <a:br>
              <a:rPr lang="de-DE" sz="3100" b="1" dirty="0"/>
            </a:br>
            <a:endParaRPr lang="de-DE" sz="3100" dirty="0"/>
          </a:p>
        </p:txBody>
      </p:sp>
      <p:pic>
        <p:nvPicPr>
          <p:cNvPr id="4" name="Bild 4" descr="https://encrypted-tbn1.gstatic.com/images?q=tbn:ANd9GcQ_tja0RQk8Fpny2hmijmc_j8H2mgKtImYsyMfyJ0ZNluCzfm_9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83" y="2105471"/>
            <a:ext cx="2257425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 3" descr="Figure 3.  Medtronics’ Activa RC neurostimulator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-2870" b="12370"/>
          <a:stretch/>
        </p:blipFill>
        <p:spPr bwMode="auto">
          <a:xfrm>
            <a:off x="6143573" y="2292329"/>
            <a:ext cx="1944000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s://medgadgetenglish.s3.amazonaws.com/wp-content/uploads/2012/04/Fraunhofer-wireless-power-290x245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76" y="1986428"/>
            <a:ext cx="2252980" cy="190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14" descr="http://technewslit.com/sciencebusiness/wp-content/uploads/2011/06/MedtronicPacemaker_SteveWinton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08" y="4430560"/>
            <a:ext cx="21717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52" descr="MicroCHIPS implantable programmable pump for the treatment of osteoporosis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12" y="4182089"/>
            <a:ext cx="4176000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15" descr="Cyberonics VNS IPGs www.implantable-device.com David Prutchi PhD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756" y="4708690"/>
            <a:ext cx="2857500" cy="13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www.implantable-device.com/wp-content/uploads/2013/03/Implantable-Blood-Analyzer2.jpg?94fb22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08" y="2177693"/>
            <a:ext cx="2808000" cy="18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0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                                         </a:t>
            </a:r>
            <a:r>
              <a:rPr lang="de-DE" sz="3200" b="1" dirty="0" smtClean="0"/>
              <a:t>AIMD</a:t>
            </a:r>
            <a:br>
              <a:rPr lang="de-DE" sz="3200" b="1" dirty="0" smtClean="0"/>
            </a:br>
            <a:r>
              <a:rPr lang="de-DE" sz="3200" b="1" dirty="0"/>
              <a:t> </a:t>
            </a:r>
            <a:r>
              <a:rPr lang="de-DE" sz="3200" b="1" dirty="0" smtClean="0"/>
              <a:t>                                      </a:t>
            </a:r>
            <a:r>
              <a:rPr lang="de-DE" sz="2700" dirty="0" smtClean="0"/>
              <a:t>Funktion</a:t>
            </a:r>
            <a:endParaRPr lang="de-DE" sz="2700" dirty="0"/>
          </a:p>
        </p:txBody>
      </p:sp>
      <p:pic>
        <p:nvPicPr>
          <p:cNvPr id="4" name="irc_mi" descr="http://f00.inventorspot.com/images/heart-powered%20pacemaker%202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6" y="2026083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://lh4.ggpht.com/_v3zjJigoAPE/SVCUJPQPNqI/AAAAAAAANtA/LdCD9xAwy7w/image%5B21%5D.png%3Fimgmax%3D800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97" y="2026083"/>
            <a:ext cx="3452236" cy="25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http://todaysseniorsnetwork.com/blood%20pressure%20explained.jpg">
            <a:hlinkClick r:id="rId6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0" b="-22284"/>
          <a:stretch/>
        </p:blipFill>
        <p:spPr bwMode="auto">
          <a:xfrm>
            <a:off x="990024" y="4464483"/>
            <a:ext cx="4610100" cy="28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705" y="4952844"/>
            <a:ext cx="3014696" cy="1692000"/>
          </a:xfrm>
          <a:prstGeom prst="rect">
            <a:avLst/>
          </a:prstGeom>
        </p:spPr>
      </p:pic>
      <p:pic>
        <p:nvPicPr>
          <p:cNvPr id="3078" name="Picture 6" descr="https://encrypted-tbn0.gstatic.com/images?q=tbn:ANd9GcQcGUD2D2SDI0oFSobS76OCWd8wz9l6HRcG-Mv_mS4R2Wv1GvAkT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56" y="2155527"/>
            <a:ext cx="4062667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rc_mi" descr="http://f00.inventorspot.com/images/heart-powered%20pacemaker%202.jpg">
            <a:hlinkClick r:id="rId2"/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6" y="2178483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://www.implantable-device.com/wp-content/uploads/2013/03/Implantable-Blood-Analyzer2.jpg?94fb22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08" y="2177693"/>
            <a:ext cx="2808000" cy="18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4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 smtClean="0"/>
              <a:t>                                      </a:t>
            </a:r>
            <a:r>
              <a:rPr lang="de-DE" sz="3600" b="1" dirty="0" smtClean="0"/>
              <a:t>AIMD</a:t>
            </a: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200" dirty="0"/>
              <a:t/>
            </a:r>
            <a:br>
              <a:rPr lang="de-DE" sz="3200" dirty="0"/>
            </a:br>
            <a:r>
              <a:rPr lang="de-DE" sz="3100" dirty="0" smtClean="0"/>
              <a:t>                                           </a:t>
            </a:r>
            <a:r>
              <a:rPr lang="en-US" sz="3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Market</a:t>
            </a:r>
            <a:endParaRPr lang="de-DE" sz="3100" dirty="0"/>
          </a:p>
        </p:txBody>
      </p:sp>
      <p:pic>
        <p:nvPicPr>
          <p:cNvPr id="4" name="Bild 15" descr="Cyberonics VNS IPGs www.implantable-device.com David Prutchi PhD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6" y="4648956"/>
            <a:ext cx="2160242" cy="13981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4419600" y="4432851"/>
            <a:ext cx="6096000" cy="18303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en-US" dirty="0">
                <a:solidFill>
                  <a:srgbClr val="0085C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Cyberonics Reports 12.4% Increase in VNS Sales for Fiscal Q1 2014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5555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 product sales of $67.4 million, an increase of 12.4%;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900" dirty="0">
                <a:solidFill>
                  <a:srgbClr val="55555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 progress in three clinical studies, E-36, E-37, and ANTHEM.”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85C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Boston Scientific’s Q2 2013 AIMD Results: CRM Down 3%, Neuromodulation Up 21%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35496" y="2639139"/>
            <a:ext cx="10018643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8320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150 Milliard  € = </a:t>
            </a:r>
          </a:p>
          <a:p>
            <a:pPr marL="1798320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Jahresumsatz von Volskwagen Group </a:t>
            </a:r>
            <a:endParaRPr lang="de-DE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9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4800" b="1" dirty="0" smtClean="0"/>
              <a:t/>
            </a:r>
            <a:br>
              <a:rPr lang="de-DE" sz="4800" b="1" dirty="0" smtClean="0"/>
            </a:br>
            <a:r>
              <a:rPr lang="de-DE" sz="4800" b="1" dirty="0"/>
              <a:t/>
            </a:r>
            <a:br>
              <a:rPr lang="de-DE" sz="4800" b="1" dirty="0"/>
            </a:br>
            <a:r>
              <a:rPr lang="de-DE" sz="4800" b="1" dirty="0" smtClean="0"/>
              <a:t/>
            </a:r>
            <a:br>
              <a:rPr lang="de-DE" sz="4800" b="1" dirty="0" smtClean="0"/>
            </a:br>
            <a:r>
              <a:rPr lang="de-DE" sz="4800" b="1" dirty="0"/>
              <a:t/>
            </a:r>
            <a:br>
              <a:rPr lang="de-DE" sz="4800" b="1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                             </a:t>
            </a:r>
            <a:br>
              <a:rPr lang="de-DE" dirty="0" smtClean="0"/>
            </a:br>
            <a:r>
              <a:rPr lang="de-DE" dirty="0" smtClean="0"/>
              <a:t>  </a:t>
            </a:r>
            <a:r>
              <a:rPr lang="de-DE" sz="3600" b="1" dirty="0" smtClean="0"/>
              <a:t>AIMD</a:t>
            </a:r>
            <a:r>
              <a:rPr lang="de-DE" dirty="0"/>
              <a:t/>
            </a:r>
            <a:br>
              <a:rPr lang="de-DE" dirty="0"/>
            </a:br>
            <a:r>
              <a:rPr lang="de-DE" sz="3100" b="1" dirty="0"/>
              <a:t>   </a:t>
            </a:r>
            <a:r>
              <a:rPr lang="en-US" sz="3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Market</a:t>
            </a:r>
            <a:endParaRPr lang="de-DE" sz="3100" b="1" dirty="0"/>
          </a:p>
        </p:txBody>
      </p:sp>
      <p:pic>
        <p:nvPicPr>
          <p:cNvPr id="4" name="Picture 5" descr="image26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90264" y="2559112"/>
            <a:ext cx="2552130" cy="339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17" descr="image3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602" y="3434237"/>
            <a:ext cx="636270" cy="234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858512" y="37197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fontAlgn="base" hangingPunct="0">
              <a:spcAft>
                <a:spcPts val="0"/>
              </a:spcAft>
              <a:buFont typeface="ArialMT"/>
              <a:buChar char="•"/>
              <a:tabLst>
                <a:tab pos="914400" algn="l"/>
              </a:tabLst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678017" y="4254990"/>
            <a:ext cx="6096000" cy="10105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Chr.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endzündliche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Krankheiten :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ca.25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Milliard  </a:t>
            </a:r>
            <a:endParaRPr lang="de-DE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Neuromodulation </a:t>
            </a:r>
            <a:endParaRPr lang="de-D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122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1872" y="257175"/>
            <a:ext cx="9692640" cy="13255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AIMD</a:t>
            </a:r>
            <a:br>
              <a:rPr lang="en-US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</a:t>
            </a:r>
            <a:endParaRPr lang="de-DE" sz="3200" dirty="0"/>
          </a:p>
        </p:txBody>
      </p:sp>
      <p:pic>
        <p:nvPicPr>
          <p:cNvPr id="1032" name="Picture 8" descr="http://www.med.umich.edu/lrc/coursepages/m1/anatomy2010/html/clinicalcases/pacemaker/p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" y="1747364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8/85/Pacemaker_w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512" y="3975751"/>
            <a:ext cx="3792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entral venous cathete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56" y="2157751"/>
            <a:ext cx="405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7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 smtClean="0"/>
              <a:t>       </a:t>
            </a:r>
            <a:br>
              <a:rPr lang="de-DE" b="1" dirty="0" smtClean="0"/>
            </a:br>
            <a:r>
              <a:rPr lang="de-DE" b="1" dirty="0"/>
              <a:t/>
            </a:r>
            <a:br>
              <a:rPr lang="de-DE" b="1" dirty="0"/>
            </a:br>
            <a:r>
              <a:rPr lang="de-DE" sz="3600" b="1" dirty="0" smtClean="0"/>
              <a:t>AIMD  &gt;&gt;&gt; OPERATION</a:t>
            </a:r>
            <a:endParaRPr lang="de-DE" sz="3600" b="1" dirty="0"/>
          </a:p>
        </p:txBody>
      </p:sp>
      <p:pic>
        <p:nvPicPr>
          <p:cNvPr id="5122" name="Picture 2" descr="http://europace.oxfordjournals.org/content/7/4/374/F1.lar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76" y="1864243"/>
            <a:ext cx="609383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TC103457515[[fn=Ansicht]]</Template>
  <TotalTime>0</TotalTime>
  <Words>376</Words>
  <Application>Microsoft Office PowerPoint</Application>
  <PresentationFormat>Breitbild</PresentationFormat>
  <Paragraphs>107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7" baseType="lpstr">
      <vt:lpstr>MS PGothic</vt:lpstr>
      <vt:lpstr>Arial</vt:lpstr>
      <vt:lpstr>ArialMT</vt:lpstr>
      <vt:lpstr>Calibri</vt:lpstr>
      <vt:lpstr>Century Schoolbook</vt:lpstr>
      <vt:lpstr>Symbol</vt:lpstr>
      <vt:lpstr>Times New Roman</vt:lpstr>
      <vt:lpstr>Wingdings</vt:lpstr>
      <vt:lpstr>Wingdings 2</vt:lpstr>
      <vt:lpstr>View</vt:lpstr>
      <vt:lpstr>Bio Interface und                   Cyber Prot</vt:lpstr>
      <vt:lpstr>PowerPoint-Präsentation</vt:lpstr>
      <vt:lpstr>                        AIMD             Aktive Implantierbare Medizinische Produkte</vt:lpstr>
      <vt:lpstr>                                 AIMD                                Produkte </vt:lpstr>
      <vt:lpstr>                                         AIMD                                        Funktion</vt:lpstr>
      <vt:lpstr>                                      AIMD                                             Der Market</vt:lpstr>
      <vt:lpstr>                                     AIMD    Der Market</vt:lpstr>
      <vt:lpstr>                                               AIMD                                       </vt:lpstr>
      <vt:lpstr>         AIMD  &gt;&gt;&gt; OPERATION</vt:lpstr>
      <vt:lpstr>AIMD - Probleme</vt:lpstr>
      <vt:lpstr>Bio Interface Außen und Innen</vt:lpstr>
      <vt:lpstr>Bio Interface Außen und Innen</vt:lpstr>
      <vt:lpstr>Bio Interface Außen und Innen</vt:lpstr>
      <vt:lpstr>Bio Interface Das fehlende Glied in der Kette</vt:lpstr>
      <vt:lpstr>Bio Interface Das fehlende Glied in der Kette</vt:lpstr>
      <vt:lpstr>Bio Interface</vt:lpstr>
      <vt:lpstr>Cyber Prot</vt:lpstr>
      <vt:lpstr>Cyber Prot</vt:lpstr>
      <vt:lpstr>Cyber Prot</vt:lpstr>
      <vt:lpstr>Cyber Prot Mosaik-Struktur</vt:lpstr>
      <vt:lpstr>    Cyber Prot Control Unit + Power Cell</vt:lpstr>
      <vt:lpstr>Cyber Prot Cardio Unit</vt:lpstr>
      <vt:lpstr>Cyber Prot Labor / on-a-Chip</vt:lpstr>
      <vt:lpstr>Cyber Prot Infusionspumpen</vt:lpstr>
      <vt:lpstr>Cyber Prot Medikamente</vt:lpstr>
      <vt:lpstr>Bio Interface Cyber Prot  Vorteile</vt:lpstr>
      <vt:lpstr>                          Danke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Implantierbare medizinische Produkte</dc:title>
  <dc:creator>stomask</dc:creator>
  <cp:lastModifiedBy>Arpad Dani</cp:lastModifiedBy>
  <cp:revision>83</cp:revision>
  <dcterms:created xsi:type="dcterms:W3CDTF">2014-02-18T20:14:59Z</dcterms:created>
  <dcterms:modified xsi:type="dcterms:W3CDTF">2014-11-04T21:30:04Z</dcterms:modified>
</cp:coreProperties>
</file>